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69" r:id="rId2"/>
    <p:sldId id="258" r:id="rId3"/>
    <p:sldId id="272" r:id="rId4"/>
    <p:sldId id="276" r:id="rId5"/>
    <p:sldId id="275" r:id="rId6"/>
    <p:sldId id="274" r:id="rId7"/>
    <p:sldId id="277" r:id="rId8"/>
    <p:sldId id="278" r:id="rId9"/>
    <p:sldId id="279" r:id="rId10"/>
    <p:sldId id="263" r:id="rId11"/>
    <p:sldId id="281" r:id="rId12"/>
    <p:sldId id="282" r:id="rId13"/>
    <p:sldId id="286" r:id="rId14"/>
    <p:sldId id="285" r:id="rId15"/>
    <p:sldId id="284" r:id="rId16"/>
    <p:sldId id="283" r:id="rId17"/>
    <p:sldId id="287" r:id="rId18"/>
    <p:sldId id="288" r:id="rId19"/>
    <p:sldId id="290" r:id="rId20"/>
    <p:sldId id="289" r:id="rId21"/>
    <p:sldId id="291" r:id="rId22"/>
    <p:sldId id="294" r:id="rId23"/>
    <p:sldId id="273" r:id="rId24"/>
  </p:sldIdLst>
  <p:sldSz cx="9144000" cy="6858000" type="screen4x3"/>
  <p:notesSz cx="6797675" cy="9926638"/>
  <p:defaultTextStyle>
    <a:defPPr>
      <a:defRPr lang="de-DE"/>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mmlinger Barbara" initials="RB" lastIdx="4" clrIdx="0">
    <p:extLst>
      <p:ext uri="{19B8F6BF-5375-455C-9EA6-DF929625EA0E}">
        <p15:presenceInfo xmlns:p15="http://schemas.microsoft.com/office/powerpoint/2012/main" userId="Remmlinger Barbar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82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F9B4A96F-24A5-4632-ADF6-71491BEB18A5}" type="datetimeFigureOut">
              <a:rPr lang="de-DE" smtClean="0"/>
              <a:t>16.10.2020</a:t>
            </a:fld>
            <a:endParaRPr lang="de-DE"/>
          </a:p>
        </p:txBody>
      </p:sp>
      <p:sp>
        <p:nvSpPr>
          <p:cNvPr id="4" name="Fußzeilenplatzhalt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4CB2440-64CE-4737-BD3A-C79DB9EB4C22}" type="slidenum">
              <a:rPr lang="de-DE" smtClean="0"/>
              <a:t>‹Nr.›</a:t>
            </a:fld>
            <a:endParaRPr lang="de-DE"/>
          </a:p>
        </p:txBody>
      </p:sp>
    </p:spTree>
    <p:extLst>
      <p:ext uri="{BB962C8B-B14F-4D97-AF65-F5344CB8AC3E}">
        <p14:creationId xmlns:p14="http://schemas.microsoft.com/office/powerpoint/2010/main" val="11633918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atin typeface="Times New Roman" charset="0"/>
              </a:defRPr>
            </a:lvl1pPr>
          </a:lstStyle>
          <a:p>
            <a:pPr>
              <a:defRPr/>
            </a:pPr>
            <a:endParaRPr lang="de-DE"/>
          </a:p>
        </p:txBody>
      </p:sp>
      <p:sp>
        <p:nvSpPr>
          <p:cNvPr id="9219"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latin typeface="Times New Roman" charset="0"/>
              </a:defRPr>
            </a:lvl1pPr>
          </a:lstStyle>
          <a:p>
            <a:pPr>
              <a:defRPr/>
            </a:pPr>
            <a:endParaRPr lang="de-DE"/>
          </a:p>
        </p:txBody>
      </p:sp>
      <p:sp>
        <p:nvSpPr>
          <p:cNvPr id="13316"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06463" y="4714875"/>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Klicken Sie, um die Formate des Vorlagentextes zu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9222"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atin typeface="Times New Roman" charset="0"/>
              </a:defRPr>
            </a:lvl1pPr>
          </a:lstStyle>
          <a:p>
            <a:pPr>
              <a:defRPr/>
            </a:pPr>
            <a:endParaRPr lang="de-DE"/>
          </a:p>
        </p:txBody>
      </p:sp>
      <p:sp>
        <p:nvSpPr>
          <p:cNvPr id="9223"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6A03EE44-9FDC-4CC4-89D1-B91B93A9D50F}" type="slidenum">
              <a:rPr lang="de-DE"/>
              <a:pPr>
                <a:defRPr/>
              </a:pPr>
              <a:t>‹Nr.›</a:t>
            </a:fld>
            <a:endParaRPr lang="de-DE"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1</a:t>
            </a:fld>
            <a:endParaRPr lang="de-DE" dirty="0"/>
          </a:p>
        </p:txBody>
      </p:sp>
    </p:spTree>
    <p:extLst>
      <p:ext uri="{BB962C8B-B14F-4D97-AF65-F5344CB8AC3E}">
        <p14:creationId xmlns:p14="http://schemas.microsoft.com/office/powerpoint/2010/main" val="29670204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10</a:t>
            </a:fld>
            <a:endParaRPr lang="de-DE" dirty="0"/>
          </a:p>
        </p:txBody>
      </p:sp>
    </p:spTree>
    <p:extLst>
      <p:ext uri="{BB962C8B-B14F-4D97-AF65-F5344CB8AC3E}">
        <p14:creationId xmlns:p14="http://schemas.microsoft.com/office/powerpoint/2010/main" val="2265383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r>
              <a:rPr lang="de-DE" dirty="0" smtClean="0"/>
              <a:t>Selbständige,</a:t>
            </a:r>
            <a:r>
              <a:rPr lang="de-DE" baseline="0" dirty="0" smtClean="0"/>
              <a:t> Fragebogen: Bsp. Weisungsgebundenheit, Eingliederung in betriebliche Organisation, höchstpersönliche Vertragserfüllung? </a:t>
            </a:r>
            <a:endParaRPr lang="de-DE" dirty="0"/>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11</a:t>
            </a:fld>
            <a:endParaRPr lang="de-DE" dirty="0"/>
          </a:p>
        </p:txBody>
      </p:sp>
    </p:spTree>
    <p:extLst>
      <p:ext uri="{BB962C8B-B14F-4D97-AF65-F5344CB8AC3E}">
        <p14:creationId xmlns:p14="http://schemas.microsoft.com/office/powerpoint/2010/main" val="35656919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12</a:t>
            </a:fld>
            <a:endParaRPr lang="de-DE" dirty="0"/>
          </a:p>
        </p:txBody>
      </p:sp>
    </p:spTree>
    <p:extLst>
      <p:ext uri="{BB962C8B-B14F-4D97-AF65-F5344CB8AC3E}">
        <p14:creationId xmlns:p14="http://schemas.microsoft.com/office/powerpoint/2010/main" val="22733417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13</a:t>
            </a:fld>
            <a:endParaRPr lang="de-DE" dirty="0"/>
          </a:p>
        </p:txBody>
      </p:sp>
    </p:spTree>
    <p:extLst>
      <p:ext uri="{BB962C8B-B14F-4D97-AF65-F5344CB8AC3E}">
        <p14:creationId xmlns:p14="http://schemas.microsoft.com/office/powerpoint/2010/main" val="41080642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r>
              <a:rPr lang="de-DE" dirty="0" smtClean="0"/>
              <a:t>Probezeit</a:t>
            </a:r>
            <a:r>
              <a:rPr lang="de-DE" baseline="0" dirty="0" smtClean="0"/>
              <a:t>, Ausnahmen: </a:t>
            </a:r>
            <a:r>
              <a:rPr lang="de-DE" baseline="0" dirty="0" smtClean="0"/>
              <a:t>Azubis</a:t>
            </a:r>
          </a:p>
          <a:p>
            <a:r>
              <a:rPr lang="de-DE" baseline="0" dirty="0" smtClean="0"/>
              <a:t>Krankheit: auch geringfügig Beschäftigte müssen AU abgeben, bei Zweitarbeitgeber nur Kopie  (Bsp. MOSE nennen, bei Krankheit, Vertretung </a:t>
            </a:r>
            <a:r>
              <a:rPr lang="de-DE" baseline="0" dirty="0" smtClean="0">
                <a:sym typeface="Wingdings" panose="05000000000000000000" pitchFamily="2" charset="2"/>
              </a:rPr>
              <a:t> Sozialversicherungsbetrug)</a:t>
            </a:r>
            <a:endParaRPr lang="de-DE" dirty="0"/>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14</a:t>
            </a:fld>
            <a:endParaRPr lang="de-DE" dirty="0"/>
          </a:p>
        </p:txBody>
      </p:sp>
    </p:spTree>
    <p:extLst>
      <p:ext uri="{BB962C8B-B14F-4D97-AF65-F5344CB8AC3E}">
        <p14:creationId xmlns:p14="http://schemas.microsoft.com/office/powerpoint/2010/main" val="8283087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r>
              <a:rPr lang="de-DE" dirty="0" smtClean="0"/>
              <a:t>Urlaub: 30 Tage</a:t>
            </a:r>
            <a:r>
              <a:rPr lang="de-DE" baseline="0" dirty="0" smtClean="0"/>
              <a:t> bei 5-Tage-Woche (geringerer Beschäftigungsumfang entsprechend anteilig), Faustregel: 6 Wochen pro Jahr</a:t>
            </a:r>
            <a:endParaRPr lang="de-DE" dirty="0"/>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15</a:t>
            </a:fld>
            <a:endParaRPr lang="de-DE" dirty="0"/>
          </a:p>
        </p:txBody>
      </p:sp>
    </p:spTree>
    <p:extLst>
      <p:ext uri="{BB962C8B-B14F-4D97-AF65-F5344CB8AC3E}">
        <p14:creationId xmlns:p14="http://schemas.microsoft.com/office/powerpoint/2010/main" val="7906779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r>
              <a:rPr lang="de-DE" dirty="0" smtClean="0"/>
              <a:t>Geschenke: immer absprechen, &gt;60</a:t>
            </a:r>
            <a:r>
              <a:rPr lang="de-DE" baseline="0" dirty="0" smtClean="0"/>
              <a:t> € kompletter Betrag versteuert und verbeitragt</a:t>
            </a:r>
          </a:p>
          <a:p>
            <a:r>
              <a:rPr lang="de-DE" baseline="0" dirty="0" smtClean="0"/>
              <a:t>Kein Bargeld verschenken!!! </a:t>
            </a:r>
            <a:r>
              <a:rPr lang="de-DE" baseline="0" dirty="0" smtClean="0">
                <a:sym typeface="Wingdings" panose="05000000000000000000" pitchFamily="2" charset="2"/>
              </a:rPr>
              <a:t> wird als Lohn behandelt (steuer- und sozialversicherungspflichtig)</a:t>
            </a:r>
            <a:endParaRPr lang="de-DE" dirty="0" smtClean="0"/>
          </a:p>
          <a:p>
            <a:endParaRPr lang="de-DE" dirty="0" smtClean="0"/>
          </a:p>
          <a:p>
            <a:r>
              <a:rPr lang="de-DE" dirty="0" smtClean="0"/>
              <a:t>Sachbezüge </a:t>
            </a:r>
            <a:r>
              <a:rPr lang="de-DE" dirty="0" smtClean="0"/>
              <a:t>bzw. Sachleistungen = geldwerte Vorteile</a:t>
            </a:r>
            <a:r>
              <a:rPr lang="de-DE" baseline="0" dirty="0" smtClean="0"/>
              <a:t> sind von AN zu versteuern, zusätzlich Sozialversicherungsbeiträge an (z.B. vergünstigte Miete im Vergleich zur ortsüblichen Miete</a:t>
            </a:r>
            <a:endParaRPr lang="de-DE" dirty="0"/>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16</a:t>
            </a:fld>
            <a:endParaRPr lang="de-DE" dirty="0"/>
          </a:p>
        </p:txBody>
      </p:sp>
    </p:spTree>
    <p:extLst>
      <p:ext uri="{BB962C8B-B14F-4D97-AF65-F5344CB8AC3E}">
        <p14:creationId xmlns:p14="http://schemas.microsoft.com/office/powerpoint/2010/main" val="2808040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17</a:t>
            </a:fld>
            <a:endParaRPr lang="de-DE" dirty="0"/>
          </a:p>
        </p:txBody>
      </p:sp>
    </p:spTree>
    <p:extLst>
      <p:ext uri="{BB962C8B-B14F-4D97-AF65-F5344CB8AC3E}">
        <p14:creationId xmlns:p14="http://schemas.microsoft.com/office/powerpoint/2010/main" val="16638958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18</a:t>
            </a:fld>
            <a:endParaRPr lang="de-DE" dirty="0"/>
          </a:p>
        </p:txBody>
      </p:sp>
    </p:spTree>
    <p:extLst>
      <p:ext uri="{BB962C8B-B14F-4D97-AF65-F5344CB8AC3E}">
        <p14:creationId xmlns:p14="http://schemas.microsoft.com/office/powerpoint/2010/main" val="914031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19</a:t>
            </a:fld>
            <a:endParaRPr lang="de-DE" dirty="0"/>
          </a:p>
        </p:txBody>
      </p:sp>
    </p:spTree>
    <p:extLst>
      <p:ext uri="{BB962C8B-B14F-4D97-AF65-F5344CB8AC3E}">
        <p14:creationId xmlns:p14="http://schemas.microsoft.com/office/powerpoint/2010/main" val="2639264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E0F5628D-B72A-49C3-8437-11140BCCF6CC}" type="slidenum">
              <a:rPr lang="de-DE" smtClean="0">
                <a:latin typeface="Times New Roman" pitchFamily="18" charset="0"/>
              </a:rPr>
              <a:pPr/>
              <a:t>2</a:t>
            </a:fld>
            <a:endParaRPr lang="de-DE" smtClean="0">
              <a:latin typeface="Times New Roman" pitchFamily="18" charset="0"/>
            </a:endParaRPr>
          </a:p>
        </p:txBody>
      </p:sp>
      <p:sp>
        <p:nvSpPr>
          <p:cNvPr id="16386" name="Rectangle 2"/>
          <p:cNvSpPr>
            <a:spLocks noGrp="1" noRot="1" noChangeAspect="1" noChangeArrowheads="1" noTextEdit="1"/>
          </p:cNvSpPr>
          <p:nvPr>
            <p:ph type="sldImg"/>
          </p:nvPr>
        </p:nvSpPr>
        <p:spPr>
          <a:xfrm>
            <a:off x="917575" y="744538"/>
            <a:ext cx="4962525" cy="3722687"/>
          </a:xfrm>
          <a:ln/>
        </p:spPr>
      </p:sp>
      <p:sp>
        <p:nvSpPr>
          <p:cNvPr id="16387" name="Rectangle 3"/>
          <p:cNvSpPr>
            <a:spLocks noGrp="1" noChangeArrowheads="1"/>
          </p:cNvSpPr>
          <p:nvPr>
            <p:ph type="body" idx="1"/>
          </p:nvPr>
        </p:nvSpPr>
        <p:spPr>
          <a:noFill/>
          <a:ln/>
        </p:spPr>
        <p:txBody>
          <a:bodyPr/>
          <a:lstStyle/>
          <a:p>
            <a:pPr eaLnBrk="1" hangingPunct="1"/>
            <a:endParaRPr lang="de-DE"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20</a:t>
            </a:fld>
            <a:endParaRPr lang="de-DE" dirty="0"/>
          </a:p>
        </p:txBody>
      </p:sp>
    </p:spTree>
    <p:extLst>
      <p:ext uri="{BB962C8B-B14F-4D97-AF65-F5344CB8AC3E}">
        <p14:creationId xmlns:p14="http://schemas.microsoft.com/office/powerpoint/2010/main" val="42118853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21</a:t>
            </a:fld>
            <a:endParaRPr lang="de-DE" dirty="0"/>
          </a:p>
        </p:txBody>
      </p:sp>
    </p:spTree>
    <p:extLst>
      <p:ext uri="{BB962C8B-B14F-4D97-AF65-F5344CB8AC3E}">
        <p14:creationId xmlns:p14="http://schemas.microsoft.com/office/powerpoint/2010/main" val="38921682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pPr marL="171450" indent="-171450">
              <a:buFontTx/>
              <a:buChar char="-"/>
            </a:pPr>
            <a:r>
              <a:rPr lang="de-DE" dirty="0" smtClean="0"/>
              <a:t>Information = Mitteilung an MAV ist ausreichend, Bsp. Stellenausschreibung, Änderung Stellenplan,</a:t>
            </a:r>
            <a:r>
              <a:rPr lang="de-DE" baseline="0" dirty="0" smtClean="0"/>
              <a:t> Bewerbung schwerbehinderter Menschen </a:t>
            </a:r>
          </a:p>
          <a:p>
            <a:pPr marL="171450" indent="-171450">
              <a:buFontTx/>
              <a:buChar char="-"/>
            </a:pPr>
            <a:r>
              <a:rPr lang="de-DE" baseline="0" dirty="0" smtClean="0"/>
              <a:t>Anhörung/Mitberatung = Anhörung zur beabsichtigten Maßnahme/Entscheidung, Bsp. Innerbetriebliche Maßnahmen, Gestaltung von Arbeitsplätzen, ordentliche oder außerordentliche Kündigung</a:t>
            </a:r>
          </a:p>
          <a:p>
            <a:pPr marL="171450" indent="-171450">
              <a:buFontTx/>
              <a:buChar char="-"/>
            </a:pPr>
            <a:r>
              <a:rPr lang="de-DE" baseline="0" dirty="0" smtClean="0"/>
              <a:t>Zustimmung = Maßnahmen/Entscheidungen, die nur mit Zustimmung der MAV durchgeführt werden dürfen, Bsp. Einstellungen, Ein-, Höher- und Rückgruppierungen, Übertragung anderer Tätigkeiten, Planung und Durchführung von Veranstaltungen für Mitarbeitende</a:t>
            </a:r>
          </a:p>
          <a:p>
            <a:pPr marL="171450" indent="-171450">
              <a:buFontTx/>
              <a:buChar char="-"/>
            </a:pPr>
            <a:r>
              <a:rPr lang="de-DE" baseline="0" dirty="0" smtClean="0"/>
              <a:t>Dienstvereinbarungen, Bsp. Regelung von Arbeitszeiten und Pausen, Fortbildung von Mitarbeitenden</a:t>
            </a:r>
            <a:endParaRPr lang="de-DE" dirty="0"/>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22</a:t>
            </a:fld>
            <a:endParaRPr lang="de-DE" dirty="0"/>
          </a:p>
        </p:txBody>
      </p:sp>
    </p:spTree>
    <p:extLst>
      <p:ext uri="{BB962C8B-B14F-4D97-AF65-F5344CB8AC3E}">
        <p14:creationId xmlns:p14="http://schemas.microsoft.com/office/powerpoint/2010/main" val="948347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23</a:t>
            </a:fld>
            <a:endParaRPr lang="de-DE" dirty="0"/>
          </a:p>
        </p:txBody>
      </p:sp>
    </p:spTree>
    <p:extLst>
      <p:ext uri="{BB962C8B-B14F-4D97-AF65-F5344CB8AC3E}">
        <p14:creationId xmlns:p14="http://schemas.microsoft.com/office/powerpoint/2010/main" val="3147678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3</a:t>
            </a:fld>
            <a:endParaRPr lang="de-DE" dirty="0"/>
          </a:p>
        </p:txBody>
      </p:sp>
    </p:spTree>
    <p:extLst>
      <p:ext uri="{BB962C8B-B14F-4D97-AF65-F5344CB8AC3E}">
        <p14:creationId xmlns:p14="http://schemas.microsoft.com/office/powerpoint/2010/main" val="3079053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4</a:t>
            </a:fld>
            <a:endParaRPr lang="de-DE" dirty="0"/>
          </a:p>
        </p:txBody>
      </p:sp>
    </p:spTree>
    <p:extLst>
      <p:ext uri="{BB962C8B-B14F-4D97-AF65-F5344CB8AC3E}">
        <p14:creationId xmlns:p14="http://schemas.microsoft.com/office/powerpoint/2010/main" val="1429297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5</a:t>
            </a:fld>
            <a:endParaRPr lang="de-DE" dirty="0"/>
          </a:p>
        </p:txBody>
      </p:sp>
    </p:spTree>
    <p:extLst>
      <p:ext uri="{BB962C8B-B14F-4D97-AF65-F5344CB8AC3E}">
        <p14:creationId xmlns:p14="http://schemas.microsoft.com/office/powerpoint/2010/main" val="1420273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6</a:t>
            </a:fld>
            <a:endParaRPr lang="de-DE" dirty="0"/>
          </a:p>
        </p:txBody>
      </p:sp>
    </p:spTree>
    <p:extLst>
      <p:ext uri="{BB962C8B-B14F-4D97-AF65-F5344CB8AC3E}">
        <p14:creationId xmlns:p14="http://schemas.microsoft.com/office/powerpoint/2010/main" val="2882084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pPr marL="228600" indent="-228600">
              <a:buAutoNum type="arabicParenR"/>
            </a:pPr>
            <a:r>
              <a:rPr lang="de-DE" baseline="0" dirty="0" smtClean="0"/>
              <a:t>Entscheidung des STR: unter Beachtung der Frage, ob im Hinblick auf die Art der betreffenden beruflichen Tätigkeit oder den Umständen ihrer Ausübung dies eine wesentliche, rechtmäßige und gerechtfertigte berufliche Anforderung darstellt. Bei dieser Abwägung stets individuellen Gründe und Umstände des Einzelfalls heranzuziehen</a:t>
            </a:r>
          </a:p>
          <a:p>
            <a:pPr marL="228600" indent="-228600">
              <a:buAutoNum type="arabicParenR"/>
            </a:pPr>
            <a:r>
              <a:rPr lang="de-DE" baseline="0" dirty="0" smtClean="0"/>
              <a:t>Kirchenaustritt = übertritt in andere Konfession hat auch einen Kirchenaustritt zur Folge </a:t>
            </a:r>
          </a:p>
          <a:p>
            <a:pPr marL="228600" indent="-228600">
              <a:buAutoNum type="arabicParenR"/>
            </a:pPr>
            <a:r>
              <a:rPr lang="de-DE" dirty="0" smtClean="0"/>
              <a:t>Im Fall der Genehmigungspflicht ist eine ausführliche Stellungnahme des STR erforderlich</a:t>
            </a:r>
            <a:r>
              <a:rPr lang="de-DE" baseline="0" dirty="0" smtClean="0"/>
              <a:t> – Genehmigung ist VOR Einstellungszusage einzuholen! </a:t>
            </a:r>
            <a:endParaRPr lang="de-DE" dirty="0"/>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7</a:t>
            </a:fld>
            <a:endParaRPr lang="de-DE" dirty="0"/>
          </a:p>
        </p:txBody>
      </p:sp>
    </p:spTree>
    <p:extLst>
      <p:ext uri="{BB962C8B-B14F-4D97-AF65-F5344CB8AC3E}">
        <p14:creationId xmlns:p14="http://schemas.microsoft.com/office/powerpoint/2010/main" val="2388336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8</a:t>
            </a:fld>
            <a:endParaRPr lang="de-DE" dirty="0"/>
          </a:p>
        </p:txBody>
      </p:sp>
    </p:spTree>
    <p:extLst>
      <p:ext uri="{BB962C8B-B14F-4D97-AF65-F5344CB8AC3E}">
        <p14:creationId xmlns:p14="http://schemas.microsoft.com/office/powerpoint/2010/main" val="507621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6A03EE44-9FDC-4CC4-89D1-B91B93A9D50F}" type="slidenum">
              <a:rPr lang="de-DE" smtClean="0"/>
              <a:pPr>
                <a:defRPr/>
              </a:pPr>
              <a:t>9</a:t>
            </a:fld>
            <a:endParaRPr lang="de-DE" dirty="0"/>
          </a:p>
        </p:txBody>
      </p:sp>
    </p:spTree>
    <p:extLst>
      <p:ext uri="{BB962C8B-B14F-4D97-AF65-F5344CB8AC3E}">
        <p14:creationId xmlns:p14="http://schemas.microsoft.com/office/powerpoint/2010/main" val="21667263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2" name="Picture 2" descr="D:\Buero\bandarole.jpg"/>
          <p:cNvPicPr>
            <a:picLocks noChangeAspect="1" noChangeArrowheads="1"/>
          </p:cNvPicPr>
          <p:nvPr userDrawn="1"/>
        </p:nvPicPr>
        <p:blipFill>
          <a:blip r:embed="rId2"/>
          <a:srcRect/>
          <a:stretch>
            <a:fillRect/>
          </a:stretch>
        </p:blipFill>
        <p:spPr bwMode="auto">
          <a:xfrm>
            <a:off x="228600" y="152400"/>
            <a:ext cx="533400" cy="6553200"/>
          </a:xfrm>
          <a:prstGeom prst="rect">
            <a:avLst/>
          </a:prstGeom>
          <a:noFill/>
          <a:ln w="9525">
            <a:noFill/>
            <a:miter lim="800000"/>
            <a:headEnd/>
            <a:tailEnd/>
          </a:ln>
        </p:spPr>
      </p:pic>
      <p:pic>
        <p:nvPicPr>
          <p:cNvPr id="3" name="Picture 5" descr="D:\Buero\logo2.jpg"/>
          <p:cNvPicPr>
            <a:picLocks noChangeAspect="1" noChangeArrowheads="1"/>
          </p:cNvPicPr>
          <p:nvPr userDrawn="1"/>
        </p:nvPicPr>
        <p:blipFill>
          <a:blip r:embed="rId3"/>
          <a:srcRect/>
          <a:stretch>
            <a:fillRect/>
          </a:stretch>
        </p:blipFill>
        <p:spPr bwMode="auto">
          <a:xfrm>
            <a:off x="7924800" y="152400"/>
            <a:ext cx="933450" cy="960438"/>
          </a:xfrm>
          <a:prstGeom prst="rect">
            <a:avLst/>
          </a:prstGeom>
          <a:noFill/>
          <a:ln w="9525">
            <a:noFill/>
            <a:miter lim="800000"/>
            <a:headEnd/>
            <a:tailEnd/>
          </a:ln>
        </p:spPr>
      </p:pic>
      <p:sp>
        <p:nvSpPr>
          <p:cNvPr id="4" name="Line 6"/>
          <p:cNvSpPr>
            <a:spLocks noChangeShapeType="1"/>
          </p:cNvSpPr>
          <p:nvPr userDrawn="1"/>
        </p:nvSpPr>
        <p:spPr bwMode="auto">
          <a:xfrm>
            <a:off x="914400" y="6400800"/>
            <a:ext cx="8001000" cy="0"/>
          </a:xfrm>
          <a:prstGeom prst="line">
            <a:avLst/>
          </a:prstGeom>
          <a:noFill/>
          <a:ln w="9525">
            <a:solidFill>
              <a:schemeClr val="folHlink"/>
            </a:solidFill>
            <a:round/>
            <a:headEnd/>
            <a:tailEnd/>
          </a:ln>
          <a:effectLst/>
        </p:spPr>
        <p:txBody>
          <a:bodyPr/>
          <a:lstStyle/>
          <a:p>
            <a:pPr>
              <a:defRPr/>
            </a:pPr>
            <a:endParaRPr lang="de-DE" dirty="0"/>
          </a:p>
        </p:txBody>
      </p:sp>
      <p:sp>
        <p:nvSpPr>
          <p:cNvPr id="5" name="Line 7"/>
          <p:cNvSpPr>
            <a:spLocks noChangeShapeType="1"/>
          </p:cNvSpPr>
          <p:nvPr userDrawn="1"/>
        </p:nvSpPr>
        <p:spPr bwMode="auto">
          <a:xfrm>
            <a:off x="914400" y="1219200"/>
            <a:ext cx="8001000" cy="0"/>
          </a:xfrm>
          <a:prstGeom prst="line">
            <a:avLst/>
          </a:prstGeom>
          <a:noFill/>
          <a:ln w="9525">
            <a:solidFill>
              <a:schemeClr val="folHlink"/>
            </a:solidFill>
            <a:round/>
            <a:headEnd/>
            <a:tailEnd/>
          </a:ln>
          <a:effectLst/>
        </p:spPr>
        <p:txBody>
          <a:bodyPr/>
          <a:lstStyle/>
          <a:p>
            <a:pPr>
              <a:defRPr/>
            </a:pPr>
            <a:endParaRPr lang="de-DE" dirty="0"/>
          </a:p>
        </p:txBody>
      </p:sp>
      <p:sp>
        <p:nvSpPr>
          <p:cNvPr id="6" name="Rectangle 3"/>
          <p:cNvSpPr>
            <a:spLocks noGrp="1" noChangeArrowheads="1"/>
          </p:cNvSpPr>
          <p:nvPr>
            <p:ph type="dt" sz="half" idx="10"/>
          </p:nvPr>
        </p:nvSpPr>
        <p:spPr>
          <a:xfrm>
            <a:off x="685800" y="6248400"/>
            <a:ext cx="1905000" cy="457200"/>
          </a:xfrm>
        </p:spPr>
        <p:txBody>
          <a:bodyPr/>
          <a:lstStyle>
            <a:lvl1pPr>
              <a:defRPr>
                <a:solidFill>
                  <a:schemeClr val="tx1"/>
                </a:solidFill>
              </a:defRPr>
            </a:lvl1pPr>
          </a:lstStyle>
          <a:p>
            <a:pPr>
              <a:defRPr/>
            </a:pPr>
            <a:fld id="{E56585AF-B18F-4407-A7B1-629214095E84}" type="datetime4">
              <a:rPr lang="de-DE"/>
              <a:pPr>
                <a:defRPr/>
              </a:pPr>
              <a:t>16. Oktober 2020</a:t>
            </a:fld>
            <a:r>
              <a:rPr lang="de-DE" dirty="0"/>
              <a:t> / Seite: </a:t>
            </a:r>
            <a:fld id="{070AFE10-31E7-49EC-9448-7FAABC1B82B5}" type="slidenum">
              <a:rPr lang="de-DE"/>
              <a:pPr>
                <a:defRPr/>
              </a:pPr>
              <a:t>‹Nr.›</a:t>
            </a:fld>
            <a:endParaRPr lang="de-DE" dirty="0"/>
          </a:p>
        </p:txBody>
      </p:sp>
      <p:sp>
        <p:nvSpPr>
          <p:cNvPr id="7" name="Rectangle 4"/>
          <p:cNvSpPr>
            <a:spLocks noGrp="1" noChangeArrowheads="1"/>
          </p:cNvSpPr>
          <p:nvPr>
            <p:ph type="ftr" sz="quarter" idx="11"/>
          </p:nvPr>
        </p:nvSpPr>
        <p:spPr>
          <a:xfrm>
            <a:off x="3124200" y="6248400"/>
            <a:ext cx="2895600" cy="457200"/>
          </a:xfrm>
        </p:spPr>
        <p:txBody>
          <a:bodyPr/>
          <a:lstStyle>
            <a:lvl1pPr>
              <a:defRPr dirty="0">
                <a:solidFill>
                  <a:schemeClr val="tx1"/>
                </a:solidFill>
              </a:defRPr>
            </a:lvl1pPr>
          </a:lstStyle>
          <a:p>
            <a:pPr>
              <a:defRPr/>
            </a:pPr>
            <a:r>
              <a:rPr lang="de-DE"/>
              <a:t>Verrechnungsstelle für katholische Kirchengemeinden Offenburg</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fld id="{22D742F4-1D36-4520-B666-922426FD85AE}" type="datetime4">
              <a:rPr lang="de-DE"/>
              <a:pPr>
                <a:defRPr/>
              </a:pPr>
              <a:t>16. Oktober 2020</a:t>
            </a:fld>
            <a:r>
              <a:rPr lang="de-DE" dirty="0"/>
              <a:t> / Seite: </a:t>
            </a:r>
            <a:fld id="{8A3334FD-FC75-45C7-AE9B-2EED1B344CB2}" type="slidenum">
              <a:rPr lang="de-DE"/>
              <a:pPr>
                <a:defRPr/>
              </a:pPr>
              <a:t>‹Nr.›</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fld id="{088390BC-D4DE-4357-A6E8-5AEBCF2455D8}" type="datetime4">
              <a:rPr lang="de-DE"/>
              <a:pPr>
                <a:defRPr/>
              </a:pPr>
              <a:t>16. Oktober 2020</a:t>
            </a:fld>
            <a:r>
              <a:rPr lang="de-DE" dirty="0"/>
              <a:t> / Seite: </a:t>
            </a:r>
            <a:fld id="{460DF5BC-67FF-4F09-A3DA-B2A2803B1FF0}" type="slidenum">
              <a:rPr lang="de-DE"/>
              <a:pPr>
                <a:defRPr/>
              </a:pPr>
              <a:t>‹Nr.›</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fld id="{79768DD0-944C-4831-A6B6-B4FF0B25466B}" type="datetime4">
              <a:rPr lang="de-DE"/>
              <a:pPr>
                <a:defRPr/>
              </a:pPr>
              <a:t>16. Oktober 2020</a:t>
            </a:fld>
            <a:r>
              <a:rPr lang="de-DE" dirty="0"/>
              <a:t> / Seite: </a:t>
            </a:r>
            <a:fld id="{BDDF6CEF-08DD-42C7-88D7-DBF6A19E0A61}" type="slidenum">
              <a:rPr lang="de-DE"/>
              <a:pPr>
                <a:defRPr/>
              </a:pPr>
              <a:t>‹Nr.›</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fld id="{6771DC59-A9A3-4572-AF19-FB608E934822}" type="datetime4">
              <a:rPr lang="de-DE"/>
              <a:pPr>
                <a:defRPr/>
              </a:pPr>
              <a:t>16. Oktober 2020</a:t>
            </a:fld>
            <a:r>
              <a:rPr lang="de-DE" dirty="0"/>
              <a:t> / Seite: </a:t>
            </a:r>
            <a:fld id="{90317232-9F48-4621-B3B1-1BD1B671DF92}" type="slidenum">
              <a:rPr lang="de-DE"/>
              <a:pPr>
                <a:defRPr/>
              </a:pPr>
              <a:t>‹Nr.›</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fld id="{3DE4BB86-72D3-4FEB-831C-50DEAB8C0CF2}" type="datetime4">
              <a:rPr lang="de-DE"/>
              <a:pPr>
                <a:defRPr/>
              </a:pPr>
              <a:t>16. Oktober 2020</a:t>
            </a:fld>
            <a:r>
              <a:rPr lang="de-DE" dirty="0"/>
              <a:t> / Seite: </a:t>
            </a:r>
            <a:fld id="{C3865845-0F23-4EF3-A37F-A35FA29B8FD9}" type="slidenum">
              <a:rPr lang="de-DE"/>
              <a:pPr>
                <a:defRPr/>
              </a:pPr>
              <a:t>‹Nr.›</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fld id="{1C03CDDA-47F6-45A0-AA57-68B5804BF0BC}" type="datetime4">
              <a:rPr lang="de-DE"/>
              <a:pPr>
                <a:defRPr/>
              </a:pPr>
              <a:t>16. Oktober 2020</a:t>
            </a:fld>
            <a:r>
              <a:rPr lang="de-DE" dirty="0"/>
              <a:t> / Seite: </a:t>
            </a:r>
            <a:fld id="{14C67EB7-3B39-4295-8B5E-01D784C41C15}" type="slidenum">
              <a:rPr lang="de-DE"/>
              <a:pPr>
                <a:defRPr/>
              </a:pPr>
              <a:t>‹Nr.›</a:t>
            </a:fld>
            <a:endParaRPr lang="de-DE" dirty="0"/>
          </a:p>
        </p:txBody>
      </p:sp>
      <p:sp>
        <p:nvSpPr>
          <p:cNvPr id="8" name="Rectangle 5"/>
          <p:cNvSpPr>
            <a:spLocks noGrp="1" noChangeArrowheads="1"/>
          </p:cNvSpPr>
          <p:nvPr>
            <p:ph type="ftr" sz="quarter" idx="11"/>
          </p:nvPr>
        </p:nvSpPr>
        <p:spPr>
          <a:ln/>
        </p:spPr>
        <p:txBody>
          <a:bodyPr/>
          <a:lstStyle>
            <a:lvl1pPr>
              <a:defRPr/>
            </a:lvl1pPr>
          </a:lstStyle>
          <a:p>
            <a:pPr>
              <a:defRPr/>
            </a:pPr>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fld id="{18C45680-6919-433F-8DDF-DB0548E461EE}" type="datetime4">
              <a:rPr lang="de-DE"/>
              <a:pPr>
                <a:defRPr/>
              </a:pPr>
              <a:t>16. Oktober 2020</a:t>
            </a:fld>
            <a:r>
              <a:rPr lang="de-DE" dirty="0"/>
              <a:t> / Seite: </a:t>
            </a:r>
            <a:fld id="{B2701743-5995-4B3E-9414-0358CE66C25E}" type="slidenum">
              <a:rPr lang="de-DE"/>
              <a:pPr>
                <a:defRPr/>
              </a:pPr>
              <a:t>‹Nr.›</a:t>
            </a:fld>
            <a:endParaRPr lang="de-DE" dirty="0"/>
          </a:p>
        </p:txBody>
      </p:sp>
      <p:sp>
        <p:nvSpPr>
          <p:cNvPr id="4" name="Rectangle 5"/>
          <p:cNvSpPr>
            <a:spLocks noGrp="1" noChangeArrowheads="1"/>
          </p:cNvSpPr>
          <p:nvPr>
            <p:ph type="ftr" sz="quarter" idx="11"/>
          </p:nvPr>
        </p:nvSpPr>
        <p:spPr>
          <a:ln/>
        </p:spPr>
        <p:txBody>
          <a:bodyPr/>
          <a:lstStyle>
            <a:lvl1pPr>
              <a:defRPr/>
            </a:lvl1pPr>
          </a:lstStyle>
          <a:p>
            <a:pPr>
              <a:defRPr/>
            </a:pPr>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E0EF3856-3F7B-4CE9-B9D9-F0B72DAC0AC5}" type="datetime4">
              <a:rPr lang="de-DE"/>
              <a:pPr>
                <a:defRPr/>
              </a:pPr>
              <a:t>16. Oktober 2020</a:t>
            </a:fld>
            <a:r>
              <a:rPr lang="de-DE" dirty="0"/>
              <a:t> / Seite: </a:t>
            </a:r>
            <a:fld id="{95E8D751-001E-44E5-885F-C7207999436E}" type="slidenum">
              <a:rPr lang="de-DE"/>
              <a:pPr>
                <a:defRPr/>
              </a:pPr>
              <a:t>‹Nr.›</a:t>
            </a:fld>
            <a:endParaRPr lang="de-DE" dirty="0"/>
          </a:p>
        </p:txBody>
      </p:sp>
      <p:sp>
        <p:nvSpPr>
          <p:cNvPr id="3" name="Rectangle 5"/>
          <p:cNvSpPr>
            <a:spLocks noGrp="1" noChangeArrowheads="1"/>
          </p:cNvSpPr>
          <p:nvPr>
            <p:ph type="ftr" sz="quarter" idx="11"/>
          </p:nvPr>
        </p:nvSpPr>
        <p:spPr>
          <a:ln/>
        </p:spPr>
        <p:txBody>
          <a:bodyPr/>
          <a:lstStyle>
            <a:lvl1pPr>
              <a:defRPr/>
            </a:lvl1pPr>
          </a:lstStyle>
          <a:p>
            <a:pPr>
              <a:defRPr/>
            </a:pPr>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96AB5EF0-4560-4923-9666-5C512CBBD368}" type="datetime4">
              <a:rPr lang="de-DE"/>
              <a:pPr>
                <a:defRPr/>
              </a:pPr>
              <a:t>16. Oktober 2020</a:t>
            </a:fld>
            <a:r>
              <a:rPr lang="de-DE" dirty="0"/>
              <a:t> / Seite: </a:t>
            </a:r>
            <a:fld id="{26473887-1D38-4215-A730-5F8DB588AD3B}" type="slidenum">
              <a:rPr lang="de-DE"/>
              <a:pPr>
                <a:defRPr/>
              </a:pPr>
              <a:t>‹Nr.›</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200C3A1C-0B38-4119-8C33-981B38151EC4}" type="datetime4">
              <a:rPr lang="de-DE"/>
              <a:pPr>
                <a:defRPr/>
              </a:pPr>
              <a:t>16. Oktober 2020</a:t>
            </a:fld>
            <a:r>
              <a:rPr lang="de-DE" dirty="0"/>
              <a:t> / Seite: </a:t>
            </a:r>
            <a:fld id="{5E4F8895-6126-497A-B275-90B7C5093A0E}" type="slidenum">
              <a:rPr lang="de-DE"/>
              <a:pPr>
                <a:defRPr/>
              </a:pPr>
              <a:t>‹Nr.›</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D:\Buero\bandarole.jpg"/>
          <p:cNvPicPr>
            <a:picLocks noChangeAspect="1" noChangeArrowheads="1"/>
          </p:cNvPicPr>
          <p:nvPr userDrawn="1"/>
        </p:nvPicPr>
        <p:blipFill>
          <a:blip r:embed="rId13"/>
          <a:srcRect/>
          <a:stretch>
            <a:fillRect/>
          </a:stretch>
        </p:blipFill>
        <p:spPr bwMode="auto">
          <a:xfrm>
            <a:off x="228600" y="152400"/>
            <a:ext cx="533400" cy="6553200"/>
          </a:xfrm>
          <a:prstGeom prst="rect">
            <a:avLst/>
          </a:prstGeom>
          <a:noFill/>
          <a:ln w="9525">
            <a:noFill/>
            <a:miter lim="800000"/>
            <a:headEnd/>
            <a:tailEnd/>
          </a:ln>
        </p:spPr>
      </p:pic>
      <p:sp>
        <p:nvSpPr>
          <p:cNvPr id="1028" name="Rectangle 4"/>
          <p:cNvSpPr>
            <a:spLocks noGrp="1" noChangeArrowheads="1"/>
          </p:cNvSpPr>
          <p:nvPr>
            <p:ph type="dt" sz="half" idx="2"/>
          </p:nvPr>
        </p:nvSpPr>
        <p:spPr bwMode="auto">
          <a:xfrm>
            <a:off x="6324600" y="6477000"/>
            <a:ext cx="2590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solidFill>
                  <a:schemeClr val="bg2"/>
                </a:solidFill>
              </a:defRPr>
            </a:lvl1pPr>
          </a:lstStyle>
          <a:p>
            <a:pPr>
              <a:defRPr/>
            </a:pPr>
            <a:fld id="{E3309AA8-8E2A-4832-8B6D-F0054FDFC829}" type="datetime4">
              <a:rPr lang="de-DE"/>
              <a:pPr>
                <a:defRPr/>
              </a:pPr>
              <a:t>16. Oktober 2020</a:t>
            </a:fld>
            <a:r>
              <a:rPr lang="de-DE" dirty="0"/>
              <a:t> / Seite: </a:t>
            </a:r>
            <a:fld id="{FC193015-EF74-4BCB-9DC3-D5AE39B281E8}" type="slidenum">
              <a:rPr lang="de-DE"/>
              <a:pPr>
                <a:defRPr/>
              </a:pPr>
              <a:t>‹Nr.›</a:t>
            </a:fld>
            <a:endParaRPr lang="de-DE" dirty="0"/>
          </a:p>
        </p:txBody>
      </p:sp>
      <p:sp>
        <p:nvSpPr>
          <p:cNvPr id="1029" name="Rectangle 5"/>
          <p:cNvSpPr>
            <a:spLocks noGrp="1" noChangeArrowheads="1"/>
          </p:cNvSpPr>
          <p:nvPr>
            <p:ph type="ftr" sz="quarter" idx="3"/>
          </p:nvPr>
        </p:nvSpPr>
        <p:spPr bwMode="auto">
          <a:xfrm>
            <a:off x="914400" y="6477000"/>
            <a:ext cx="51054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800" dirty="0">
                <a:solidFill>
                  <a:schemeClr val="bg2"/>
                </a:solidFill>
              </a:defRPr>
            </a:lvl1pPr>
          </a:lstStyle>
          <a:p>
            <a:pPr>
              <a:defRPr/>
            </a:pPr>
            <a:endParaRPr lang="de-DE"/>
          </a:p>
        </p:txBody>
      </p:sp>
      <p:pic>
        <p:nvPicPr>
          <p:cNvPr id="2" name="Picture 11" descr="D:\Buero\logo2.jpg"/>
          <p:cNvPicPr>
            <a:picLocks noChangeAspect="1" noChangeArrowheads="1"/>
          </p:cNvPicPr>
          <p:nvPr userDrawn="1"/>
        </p:nvPicPr>
        <p:blipFill>
          <a:blip r:embed="rId14"/>
          <a:srcRect/>
          <a:stretch>
            <a:fillRect/>
          </a:stretch>
        </p:blipFill>
        <p:spPr bwMode="auto">
          <a:xfrm>
            <a:off x="7924800" y="152400"/>
            <a:ext cx="933450" cy="960438"/>
          </a:xfrm>
          <a:prstGeom prst="rect">
            <a:avLst/>
          </a:prstGeom>
          <a:noFill/>
          <a:ln w="9525">
            <a:noFill/>
            <a:miter lim="800000"/>
            <a:headEnd/>
            <a:tailEnd/>
          </a:ln>
        </p:spPr>
      </p:pic>
      <p:sp>
        <p:nvSpPr>
          <p:cNvPr id="1037" name="Line 13"/>
          <p:cNvSpPr>
            <a:spLocks noChangeShapeType="1"/>
          </p:cNvSpPr>
          <p:nvPr userDrawn="1"/>
        </p:nvSpPr>
        <p:spPr bwMode="auto">
          <a:xfrm>
            <a:off x="914400" y="6400800"/>
            <a:ext cx="8001000" cy="0"/>
          </a:xfrm>
          <a:prstGeom prst="line">
            <a:avLst/>
          </a:prstGeom>
          <a:noFill/>
          <a:ln w="9525">
            <a:solidFill>
              <a:schemeClr val="folHlink"/>
            </a:solidFill>
            <a:round/>
            <a:headEnd/>
            <a:tailEnd/>
          </a:ln>
          <a:effectLst/>
        </p:spPr>
        <p:txBody>
          <a:bodyPr/>
          <a:lstStyle/>
          <a:p>
            <a:pPr>
              <a:defRPr/>
            </a:pPr>
            <a:endParaRPr lang="de-DE" dirty="0"/>
          </a:p>
        </p:txBody>
      </p:sp>
      <p:sp>
        <p:nvSpPr>
          <p:cNvPr id="1038" name="Line 14"/>
          <p:cNvSpPr>
            <a:spLocks noChangeShapeType="1"/>
          </p:cNvSpPr>
          <p:nvPr userDrawn="1"/>
        </p:nvSpPr>
        <p:spPr bwMode="auto">
          <a:xfrm>
            <a:off x="914400" y="1219200"/>
            <a:ext cx="8001000" cy="0"/>
          </a:xfrm>
          <a:prstGeom prst="line">
            <a:avLst/>
          </a:prstGeom>
          <a:noFill/>
          <a:ln w="9525">
            <a:solidFill>
              <a:schemeClr val="folHlink"/>
            </a:solidFill>
            <a:round/>
            <a:headEnd/>
            <a:tailEnd/>
          </a:ln>
          <a:effectLst/>
        </p:spPr>
        <p:txBody>
          <a:bodyPr/>
          <a:lstStyle/>
          <a:p>
            <a:pPr>
              <a:defRPr/>
            </a:pPr>
            <a:endParaRPr lang="de-DE" dirty="0"/>
          </a:p>
        </p:txBody>
      </p:sp>
      <p:sp>
        <p:nvSpPr>
          <p:cNvPr id="1041" name="Rectangle 17"/>
          <p:cNvSpPr>
            <a:spLocks noChangeArrowheads="1"/>
          </p:cNvSpPr>
          <p:nvPr/>
        </p:nvSpPr>
        <p:spPr bwMode="auto">
          <a:xfrm>
            <a:off x="6858000" y="990600"/>
            <a:ext cx="1447800" cy="228600"/>
          </a:xfrm>
          <a:prstGeom prst="rect">
            <a:avLst/>
          </a:prstGeom>
          <a:noFill/>
          <a:ln w="9525">
            <a:noFill/>
            <a:miter lim="800000"/>
            <a:headEnd/>
            <a:tailEnd/>
          </a:ln>
          <a:effectLst/>
        </p:spPr>
        <p:txBody>
          <a:bodyPr/>
          <a:lstStyle/>
          <a:p>
            <a:pPr algn="r">
              <a:defRPr/>
            </a:pPr>
            <a:r>
              <a:rPr lang="de-DE" sz="900" b="1" dirty="0">
                <a:solidFill>
                  <a:schemeClr val="bg2"/>
                </a:solidFill>
              </a:rPr>
              <a:t>Erzdiözese Freiburg</a:t>
            </a:r>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hf sldNum="0" hdr="0" ft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Datumsplatzhalter 1"/>
          <p:cNvSpPr>
            <a:spLocks noGrp="1"/>
          </p:cNvSpPr>
          <p:nvPr>
            <p:ph type="dt" sz="quarter" idx="10"/>
          </p:nvPr>
        </p:nvSpPr>
        <p:spPr>
          <a:noFill/>
        </p:spPr>
        <p:txBody>
          <a:bodyPr/>
          <a:lstStyle/>
          <a:p>
            <a:fld id="{BE3817D9-C882-41F5-9796-E7FDBF16D6C7}" type="datetime4">
              <a:rPr lang="de-DE" smtClean="0"/>
              <a:pPr/>
              <a:t>16. Oktober 2020</a:t>
            </a:fld>
            <a:r>
              <a:rPr lang="de-DE" dirty="0" smtClean="0"/>
              <a:t> / Seite: </a:t>
            </a:r>
            <a:fld id="{FBF2F91F-15C9-4F96-B825-4991E740BEEF}" type="slidenum">
              <a:rPr lang="de-DE" smtClean="0"/>
              <a:pPr/>
              <a:t>1</a:t>
            </a:fld>
            <a:endParaRPr lang="de-DE" dirty="0" smtClean="0"/>
          </a:p>
        </p:txBody>
      </p:sp>
      <p:sp>
        <p:nvSpPr>
          <p:cNvPr id="14338" name="Text Box 2"/>
          <p:cNvSpPr txBox="1">
            <a:spLocks noChangeArrowheads="1"/>
          </p:cNvSpPr>
          <p:nvPr/>
        </p:nvSpPr>
        <p:spPr bwMode="auto">
          <a:xfrm>
            <a:off x="1219200" y="2001838"/>
            <a:ext cx="7391400" cy="3862596"/>
          </a:xfrm>
          <a:prstGeom prst="rect">
            <a:avLst/>
          </a:prstGeom>
          <a:noFill/>
          <a:ln w="9525">
            <a:noFill/>
            <a:miter lim="800000"/>
            <a:headEnd/>
            <a:tailEnd/>
          </a:ln>
        </p:spPr>
        <p:txBody>
          <a:bodyPr>
            <a:spAutoFit/>
          </a:bodyPr>
          <a:lstStyle/>
          <a:p>
            <a:pPr algn="ctr">
              <a:spcBef>
                <a:spcPts val="500"/>
              </a:spcBef>
              <a:spcAft>
                <a:spcPts val="500"/>
              </a:spcAft>
            </a:pPr>
            <a:r>
              <a:rPr lang="de-DE" sz="4400" b="1" dirty="0">
                <a:solidFill>
                  <a:schemeClr val="tx2"/>
                </a:solidFill>
              </a:rPr>
              <a:t>Willkommen</a:t>
            </a:r>
            <a:endParaRPr lang="de-DE" sz="4400" dirty="0">
              <a:solidFill>
                <a:schemeClr val="tx2"/>
              </a:solidFill>
            </a:endParaRPr>
          </a:p>
          <a:p>
            <a:pPr algn="ctr">
              <a:spcBef>
                <a:spcPts val="500"/>
              </a:spcBef>
              <a:spcAft>
                <a:spcPts val="500"/>
              </a:spcAft>
            </a:pPr>
            <a:r>
              <a:rPr lang="de-DE" sz="4400" dirty="0" smtClean="0">
                <a:solidFill>
                  <a:schemeClr val="tx2"/>
                </a:solidFill>
              </a:rPr>
              <a:t>zur Schulung für</a:t>
            </a:r>
            <a:r>
              <a:rPr lang="de-DE" sz="4400" dirty="0">
                <a:solidFill>
                  <a:schemeClr val="tx2"/>
                </a:solidFill>
              </a:rPr>
              <a:t/>
            </a:r>
            <a:br>
              <a:rPr lang="de-DE" sz="4400" dirty="0">
                <a:solidFill>
                  <a:schemeClr val="tx2"/>
                </a:solidFill>
              </a:rPr>
            </a:br>
            <a:r>
              <a:rPr lang="de-DE" sz="4400" dirty="0" smtClean="0">
                <a:solidFill>
                  <a:schemeClr val="tx2"/>
                </a:solidFill>
              </a:rPr>
              <a:t>Stiftungsräte</a:t>
            </a:r>
          </a:p>
          <a:p>
            <a:pPr algn="ctr">
              <a:spcBef>
                <a:spcPts val="500"/>
              </a:spcBef>
              <a:spcAft>
                <a:spcPts val="500"/>
              </a:spcAft>
            </a:pPr>
            <a:endParaRPr lang="de-DE" sz="4400" dirty="0">
              <a:solidFill>
                <a:schemeClr val="tx2"/>
              </a:solidFill>
            </a:endParaRPr>
          </a:p>
          <a:p>
            <a:pPr algn="ctr">
              <a:spcBef>
                <a:spcPts val="500"/>
              </a:spcBef>
              <a:spcAft>
                <a:spcPts val="500"/>
              </a:spcAft>
            </a:pPr>
            <a:r>
              <a:rPr lang="de-DE" sz="4400" dirty="0" smtClean="0">
                <a:solidFill>
                  <a:schemeClr val="tx2"/>
                </a:solidFill>
              </a:rPr>
              <a:t>Personal</a:t>
            </a:r>
            <a:endParaRPr lang="de-DE" sz="4400" dirty="0">
              <a:solidFill>
                <a:schemeClr val="tx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Datumsplatzhalter 1"/>
          <p:cNvSpPr>
            <a:spLocks noGrp="1"/>
          </p:cNvSpPr>
          <p:nvPr>
            <p:ph type="dt" sz="quarter" idx="10"/>
          </p:nvPr>
        </p:nvSpPr>
        <p:spPr>
          <a:noFill/>
        </p:spPr>
        <p:txBody>
          <a:bodyPr/>
          <a:lstStyle/>
          <a:p>
            <a:fld id="{0CC53161-D3DE-426B-9613-40A21E148C04}" type="datetime4">
              <a:rPr lang="de-DE" smtClean="0"/>
              <a:pPr/>
              <a:t>16. Oktober 2020</a:t>
            </a:fld>
            <a:r>
              <a:rPr lang="de-DE" smtClean="0"/>
              <a:t> / Seite: </a:t>
            </a:r>
            <a:fld id="{DA859368-90A5-49C0-B50C-8945BEEB281C}" type="slidenum">
              <a:rPr lang="de-DE" smtClean="0"/>
              <a:pPr/>
              <a:t>10</a:t>
            </a:fld>
            <a:endParaRPr lang="de-DE" smtClean="0"/>
          </a:p>
        </p:txBody>
      </p:sp>
      <p:sp>
        <p:nvSpPr>
          <p:cNvPr id="9" name="Text Box 2"/>
          <p:cNvSpPr txBox="1">
            <a:spLocks noChangeArrowheads="1"/>
          </p:cNvSpPr>
          <p:nvPr/>
        </p:nvSpPr>
        <p:spPr bwMode="auto">
          <a:xfrm>
            <a:off x="838200" y="759031"/>
            <a:ext cx="3775393" cy="707886"/>
          </a:xfrm>
          <a:prstGeom prst="rect">
            <a:avLst/>
          </a:prstGeom>
          <a:noFill/>
          <a:ln w="9525">
            <a:noFill/>
            <a:miter lim="800000"/>
            <a:headEnd/>
            <a:tailEnd/>
          </a:ln>
        </p:spPr>
        <p:txBody>
          <a:bodyPr wrap="none">
            <a:spAutoFit/>
          </a:bodyPr>
          <a:lstStyle/>
          <a:p>
            <a:r>
              <a:rPr lang="de-DE" sz="2400" b="1" dirty="0" smtClean="0"/>
              <a:t>Arten der Beschäftigung</a:t>
            </a:r>
            <a:endParaRPr lang="de-DE" sz="2400" b="1" dirty="0"/>
          </a:p>
          <a:p>
            <a:endParaRPr lang="de-DE" dirty="0"/>
          </a:p>
        </p:txBody>
      </p:sp>
      <p:sp>
        <p:nvSpPr>
          <p:cNvPr id="10" name="Rectangle 5"/>
          <p:cNvSpPr>
            <a:spLocks noChangeArrowheads="1"/>
          </p:cNvSpPr>
          <p:nvPr/>
        </p:nvSpPr>
        <p:spPr bwMode="auto">
          <a:xfrm>
            <a:off x="912813" y="1628800"/>
            <a:ext cx="2160588" cy="3636963"/>
          </a:xfrm>
          <a:prstGeom prst="rect">
            <a:avLst/>
          </a:prstGeom>
          <a:solidFill>
            <a:srgbClr val="C00000">
              <a:alpha val="45000"/>
            </a:srgbClr>
          </a:solidFill>
          <a:ln w="22225">
            <a:solidFill>
              <a:srgbClr val="C00000"/>
            </a:solidFill>
            <a:miter lim="800000"/>
            <a:headEnd/>
            <a:tailEnd/>
          </a:ln>
        </p:spPr>
        <p:txBody>
          <a:bodyPr wrap="none" anchor="ct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de-DE" altLang="de-DE" sz="1800" b="1" dirty="0">
                <a:solidFill>
                  <a:srgbClr val="000000"/>
                </a:solidFill>
              </a:rPr>
              <a:t>Arbeitsverhältnis</a:t>
            </a:r>
          </a:p>
        </p:txBody>
      </p:sp>
      <p:sp>
        <p:nvSpPr>
          <p:cNvPr id="11" name="Rectangle 6"/>
          <p:cNvSpPr>
            <a:spLocks noChangeArrowheads="1"/>
          </p:cNvSpPr>
          <p:nvPr/>
        </p:nvSpPr>
        <p:spPr bwMode="auto">
          <a:xfrm>
            <a:off x="3186944" y="1628800"/>
            <a:ext cx="1728788" cy="1584201"/>
          </a:xfrm>
          <a:prstGeom prst="rect">
            <a:avLst/>
          </a:prstGeom>
          <a:noFill/>
          <a:ln w="22225">
            <a:solidFill>
              <a:srgbClr val="C00000"/>
            </a:solidFill>
            <a:miter lim="800000"/>
            <a:headEnd/>
            <a:tailEnd/>
          </a:ln>
        </p:spPr>
        <p:txBody>
          <a:bodyPr wrap="none" anchor="ct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de-DE" altLang="de-DE" sz="1800" b="1" dirty="0">
                <a:solidFill>
                  <a:srgbClr val="000000"/>
                </a:solidFill>
              </a:rPr>
              <a:t>unbefristet</a:t>
            </a:r>
          </a:p>
        </p:txBody>
      </p:sp>
      <p:sp>
        <p:nvSpPr>
          <p:cNvPr id="12" name="Rectangle 7"/>
          <p:cNvSpPr>
            <a:spLocks noChangeArrowheads="1"/>
          </p:cNvSpPr>
          <p:nvPr/>
        </p:nvSpPr>
        <p:spPr bwMode="auto">
          <a:xfrm>
            <a:off x="3186944" y="3681562"/>
            <a:ext cx="1728788" cy="1584201"/>
          </a:xfrm>
          <a:prstGeom prst="rect">
            <a:avLst/>
          </a:prstGeom>
          <a:noFill/>
          <a:ln w="22225">
            <a:solidFill>
              <a:srgbClr val="C00000"/>
            </a:solidFill>
            <a:miter lim="800000"/>
            <a:headEnd/>
            <a:tailEnd/>
          </a:ln>
        </p:spPr>
        <p:txBody>
          <a:bodyPr wrap="none" anchor="ct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de-DE" altLang="de-DE" sz="1800" b="1" dirty="0">
                <a:solidFill>
                  <a:srgbClr val="000000"/>
                </a:solidFill>
              </a:rPr>
              <a:t>befristet</a:t>
            </a:r>
          </a:p>
        </p:txBody>
      </p:sp>
      <p:sp>
        <p:nvSpPr>
          <p:cNvPr id="13" name="Text Box 9"/>
          <p:cNvSpPr txBox="1">
            <a:spLocks noChangeArrowheads="1"/>
          </p:cNvSpPr>
          <p:nvPr/>
        </p:nvSpPr>
        <p:spPr bwMode="auto">
          <a:xfrm>
            <a:off x="5220072" y="1587508"/>
            <a:ext cx="27368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eaLnBrk="1" fontAlgn="base" hangingPunct="1">
              <a:spcBef>
                <a:spcPct val="50000"/>
              </a:spcBef>
              <a:spcAft>
                <a:spcPct val="0"/>
              </a:spcAft>
              <a:buFontTx/>
              <a:buChar char="•"/>
            </a:pPr>
            <a:r>
              <a:rPr lang="de-DE" altLang="de-DE" sz="1400" dirty="0">
                <a:solidFill>
                  <a:srgbClr val="000000"/>
                </a:solidFill>
              </a:rPr>
              <a:t> Normalfall</a:t>
            </a:r>
          </a:p>
        </p:txBody>
      </p:sp>
      <p:sp>
        <p:nvSpPr>
          <p:cNvPr id="14" name="Text Box 8"/>
          <p:cNvSpPr txBox="1">
            <a:spLocks noChangeArrowheads="1"/>
          </p:cNvSpPr>
          <p:nvPr/>
        </p:nvSpPr>
        <p:spPr bwMode="auto">
          <a:xfrm>
            <a:off x="5220072" y="3681562"/>
            <a:ext cx="2881312" cy="1892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eaLnBrk="1" fontAlgn="base" hangingPunct="1">
              <a:spcBef>
                <a:spcPct val="25000"/>
              </a:spcBef>
              <a:spcAft>
                <a:spcPct val="0"/>
              </a:spcAft>
            </a:pPr>
            <a:r>
              <a:rPr lang="de-DE" altLang="de-DE" sz="1300" i="1" dirty="0">
                <a:solidFill>
                  <a:srgbClr val="000000"/>
                </a:solidFill>
              </a:rPr>
              <a:t>Voraussetzung:</a:t>
            </a:r>
          </a:p>
          <a:p>
            <a:pPr eaLnBrk="1" fontAlgn="base" hangingPunct="1">
              <a:spcBef>
                <a:spcPct val="25000"/>
              </a:spcBef>
              <a:spcAft>
                <a:spcPct val="0"/>
              </a:spcAft>
              <a:buFontTx/>
              <a:buChar char="•"/>
            </a:pPr>
            <a:r>
              <a:rPr lang="de-DE" altLang="de-DE" sz="1300" dirty="0">
                <a:solidFill>
                  <a:srgbClr val="000000"/>
                </a:solidFill>
              </a:rPr>
              <a:t> sachlicher Grund für</a:t>
            </a:r>
            <a:br>
              <a:rPr lang="de-DE" altLang="de-DE" sz="1300" dirty="0">
                <a:solidFill>
                  <a:srgbClr val="000000"/>
                </a:solidFill>
              </a:rPr>
            </a:br>
            <a:r>
              <a:rPr lang="de-DE" altLang="de-DE" sz="1300" dirty="0">
                <a:solidFill>
                  <a:srgbClr val="000000"/>
                </a:solidFill>
              </a:rPr>
              <a:t>  Befristung</a:t>
            </a:r>
          </a:p>
          <a:p>
            <a:pPr eaLnBrk="1" fontAlgn="base" hangingPunct="1">
              <a:spcBef>
                <a:spcPct val="25000"/>
              </a:spcBef>
              <a:spcAft>
                <a:spcPct val="0"/>
              </a:spcAft>
              <a:buFontTx/>
              <a:buChar char="•"/>
            </a:pPr>
            <a:r>
              <a:rPr lang="de-DE" altLang="de-DE" sz="1300" dirty="0">
                <a:solidFill>
                  <a:srgbClr val="000000"/>
                </a:solidFill>
              </a:rPr>
              <a:t> ohne sachlichen Grund:</a:t>
            </a:r>
            <a:br>
              <a:rPr lang="de-DE" altLang="de-DE" sz="1300" dirty="0">
                <a:solidFill>
                  <a:srgbClr val="000000"/>
                </a:solidFill>
              </a:rPr>
            </a:br>
            <a:r>
              <a:rPr lang="de-DE" altLang="de-DE" sz="1300" dirty="0">
                <a:solidFill>
                  <a:srgbClr val="000000"/>
                </a:solidFill>
              </a:rPr>
              <a:t>  nach </a:t>
            </a:r>
            <a:r>
              <a:rPr lang="de-DE" altLang="de-DE" sz="1300" dirty="0" smtClean="0">
                <a:solidFill>
                  <a:srgbClr val="000000"/>
                </a:solidFill>
              </a:rPr>
              <a:t>§ 35 Abs. 3 AVO nur unter    </a:t>
            </a:r>
          </a:p>
          <a:p>
            <a:pPr eaLnBrk="1" fontAlgn="base" hangingPunct="1">
              <a:spcBef>
                <a:spcPct val="25000"/>
              </a:spcBef>
              <a:spcAft>
                <a:spcPct val="0"/>
              </a:spcAft>
            </a:pPr>
            <a:r>
              <a:rPr lang="de-DE" altLang="de-DE" sz="1300" dirty="0">
                <a:solidFill>
                  <a:srgbClr val="000000"/>
                </a:solidFill>
              </a:rPr>
              <a:t> </a:t>
            </a:r>
            <a:r>
              <a:rPr lang="de-DE" altLang="de-DE" sz="1300" dirty="0" smtClean="0">
                <a:solidFill>
                  <a:srgbClr val="000000"/>
                </a:solidFill>
              </a:rPr>
              <a:t> bestimmten Voraussetzungen</a:t>
            </a:r>
            <a:endParaRPr lang="de-DE" altLang="de-DE" sz="1300" dirty="0">
              <a:solidFill>
                <a:srgbClr val="000000"/>
              </a:solidFill>
            </a:endParaRPr>
          </a:p>
          <a:p>
            <a:pPr eaLnBrk="1" fontAlgn="base" hangingPunct="1">
              <a:spcBef>
                <a:spcPct val="25000"/>
              </a:spcBef>
              <a:spcAft>
                <a:spcPct val="0"/>
              </a:spcAft>
              <a:buFontTx/>
              <a:buChar char="•"/>
            </a:pPr>
            <a:r>
              <a:rPr lang="de-DE" altLang="de-DE" sz="1300" dirty="0">
                <a:solidFill>
                  <a:srgbClr val="000000"/>
                </a:solidFill>
              </a:rPr>
              <a:t> Befristung muss vor Beginn</a:t>
            </a:r>
            <a:br>
              <a:rPr lang="de-DE" altLang="de-DE" sz="1300" dirty="0">
                <a:solidFill>
                  <a:srgbClr val="000000"/>
                </a:solidFill>
              </a:rPr>
            </a:br>
            <a:r>
              <a:rPr lang="de-DE" altLang="de-DE" sz="1300" dirty="0">
                <a:solidFill>
                  <a:srgbClr val="000000"/>
                </a:solidFill>
              </a:rPr>
              <a:t>  </a:t>
            </a:r>
            <a:r>
              <a:rPr lang="de-DE" altLang="de-DE" sz="1300" u="sng" dirty="0">
                <a:solidFill>
                  <a:srgbClr val="000000"/>
                </a:solidFill>
              </a:rPr>
              <a:t>schriftlich</a:t>
            </a:r>
            <a:r>
              <a:rPr lang="de-DE" altLang="de-DE" sz="1300" dirty="0">
                <a:solidFill>
                  <a:srgbClr val="000000"/>
                </a:solidFill>
              </a:rPr>
              <a:t> vereinbart werden</a:t>
            </a:r>
          </a:p>
        </p:txBody>
      </p:sp>
      <p:sp>
        <p:nvSpPr>
          <p:cNvPr id="15" name="Text Box 11"/>
          <p:cNvSpPr txBox="1">
            <a:spLocks noChangeArrowheads="1"/>
          </p:cNvSpPr>
          <p:nvPr/>
        </p:nvSpPr>
        <p:spPr bwMode="auto">
          <a:xfrm rot="2217337">
            <a:off x="5062574" y="3222728"/>
            <a:ext cx="461103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de-DE" altLang="de-DE" sz="1400" dirty="0">
                <a:solidFill>
                  <a:srgbClr val="FC2A14"/>
                </a:solidFill>
              </a:rPr>
              <a:t>wenn </a:t>
            </a:r>
            <a:r>
              <a:rPr lang="de-DE" altLang="de-DE" sz="1400" dirty="0" smtClean="0">
                <a:solidFill>
                  <a:srgbClr val="FC2A14"/>
                </a:solidFill>
              </a:rPr>
              <a:t>Kriterien </a:t>
            </a:r>
            <a:r>
              <a:rPr lang="de-DE" altLang="de-DE" sz="1400" dirty="0">
                <a:solidFill>
                  <a:srgbClr val="FC2A14"/>
                </a:solidFill>
              </a:rPr>
              <a:t>nicht erfüllt:</a:t>
            </a:r>
            <a:r>
              <a:rPr lang="de-DE" altLang="de-DE" sz="1400" i="1" dirty="0">
                <a:solidFill>
                  <a:srgbClr val="FC2A14"/>
                </a:solidFill>
              </a:rPr>
              <a:t/>
            </a:r>
            <a:br>
              <a:rPr lang="de-DE" altLang="de-DE" sz="1400" i="1" dirty="0">
                <a:solidFill>
                  <a:srgbClr val="FC2A14"/>
                </a:solidFill>
              </a:rPr>
            </a:br>
            <a:r>
              <a:rPr lang="de-DE" altLang="de-DE" dirty="0" smtClean="0">
                <a:solidFill>
                  <a:srgbClr val="FC2A14"/>
                </a:solidFill>
              </a:rPr>
              <a:t>nur </a:t>
            </a:r>
            <a:r>
              <a:rPr lang="de-DE" altLang="de-DE" u="sng" dirty="0">
                <a:solidFill>
                  <a:srgbClr val="FC2A14"/>
                </a:solidFill>
              </a:rPr>
              <a:t>unbefristetes</a:t>
            </a:r>
            <a:r>
              <a:rPr lang="de-DE" altLang="de-DE" dirty="0">
                <a:solidFill>
                  <a:srgbClr val="FC2A14"/>
                </a:solidFill>
              </a:rPr>
              <a:t> </a:t>
            </a:r>
            <a:r>
              <a:rPr lang="de-DE" altLang="de-DE" dirty="0" smtClean="0">
                <a:solidFill>
                  <a:srgbClr val="FC2A14"/>
                </a:solidFill>
              </a:rPr>
              <a:t>Arbeitsverhältnis möglich </a:t>
            </a:r>
            <a:r>
              <a:rPr lang="de-DE" altLang="de-DE" dirty="0">
                <a:solidFill>
                  <a:srgbClr val="FC2A14"/>
                </a:solidFill>
              </a:rPr>
              <a:t>!</a:t>
            </a:r>
            <a:endParaRPr lang="de-DE" altLang="de-DE" sz="1400" dirty="0">
              <a:solidFill>
                <a:srgbClr val="FC2A14"/>
              </a:solidFill>
            </a:endParaRPr>
          </a:p>
        </p:txBody>
      </p:sp>
      <p:sp>
        <p:nvSpPr>
          <p:cNvPr id="16" name="Line 10"/>
          <p:cNvSpPr>
            <a:spLocks noChangeShapeType="1"/>
          </p:cNvSpPr>
          <p:nvPr/>
        </p:nvSpPr>
        <p:spPr bwMode="auto">
          <a:xfrm flipH="1" flipV="1">
            <a:off x="5576258" y="2692140"/>
            <a:ext cx="2525126" cy="1888988"/>
          </a:xfrm>
          <a:prstGeom prst="line">
            <a:avLst/>
          </a:prstGeom>
          <a:noFill/>
          <a:ln w="76200">
            <a:solidFill>
              <a:srgbClr val="FC2A14"/>
            </a:solidFill>
            <a:round/>
            <a:headEnd type="oval" w="med" len="med"/>
            <a:tailEnd type="triangle" w="med" len="med"/>
          </a:ln>
          <a:extLst>
            <a:ext uri="{909E8E84-426E-40DD-AFC4-6F175D3DCCD1}">
              <a14:hiddenFill xmlns:a14="http://schemas.microsoft.com/office/drawing/2010/main">
                <a:noFill/>
              </a14:hiddenFill>
            </a:ext>
          </a:extLst>
        </p:spPr>
        <p:txBody>
          <a:bodyPr/>
          <a:lstStyle/>
          <a:p>
            <a:pPr algn="r" fontAlgn="base">
              <a:spcBef>
                <a:spcPct val="0"/>
              </a:spcBef>
              <a:spcAft>
                <a:spcPct val="0"/>
              </a:spcAft>
            </a:pPr>
            <a:endParaRPr lang="de-DE" sz="800">
              <a:solidFill>
                <a:srgbClr val="80808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p:bldP spid="14" grpId="0"/>
      <p:bldP spid="15" grpId="0"/>
      <p:bldP spid="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11</a:t>
            </a:fld>
            <a:endParaRPr lang="de-DE" smtClean="0"/>
          </a:p>
        </p:txBody>
      </p:sp>
      <p:sp>
        <p:nvSpPr>
          <p:cNvPr id="15363" name="Text Box 3"/>
          <p:cNvSpPr txBox="1">
            <a:spLocks noChangeArrowheads="1"/>
          </p:cNvSpPr>
          <p:nvPr/>
        </p:nvSpPr>
        <p:spPr bwMode="auto">
          <a:xfrm>
            <a:off x="830912" y="1700808"/>
            <a:ext cx="7405688" cy="3570208"/>
          </a:xfrm>
          <a:prstGeom prst="rect">
            <a:avLst/>
          </a:prstGeom>
          <a:noFill/>
          <a:ln w="9525">
            <a:noFill/>
            <a:miter lim="800000"/>
            <a:headEnd/>
            <a:tailEnd/>
          </a:ln>
          <a:effectLst/>
        </p:spPr>
        <p:txBody>
          <a:bodyPr>
            <a:spAutoFit/>
          </a:bodyPr>
          <a:lstStyle/>
          <a:p>
            <a:pPr marL="3175" indent="-3175" eaLnBrk="1" hangingPunct="1">
              <a:spcBef>
                <a:spcPct val="50000"/>
              </a:spcBef>
              <a:defRPr/>
            </a:pPr>
            <a:r>
              <a:rPr lang="de-DE" altLang="de-DE" sz="1800" b="1" u="sng" dirty="0" smtClean="0"/>
              <a:t>Abgrenzung vom Arbeitsverhältnis</a:t>
            </a:r>
            <a:endParaRPr lang="de-DE" altLang="de-DE" sz="1800" b="1" dirty="0"/>
          </a:p>
          <a:p>
            <a:pPr marL="3175" indent="-3175" eaLnBrk="1" hangingPunct="1">
              <a:spcBef>
                <a:spcPct val="25000"/>
              </a:spcBef>
              <a:buFontTx/>
              <a:buChar char="•"/>
              <a:defRPr/>
            </a:pPr>
            <a:endParaRPr lang="de-DE" altLang="de-DE" b="1" dirty="0"/>
          </a:p>
          <a:p>
            <a:pPr eaLnBrk="1" hangingPunct="1"/>
            <a:r>
              <a:rPr lang="de-DE" altLang="de-DE" b="1" dirty="0" smtClean="0"/>
              <a:t>Selbständige </a:t>
            </a:r>
            <a:r>
              <a:rPr lang="de-DE" altLang="de-DE" b="1" dirty="0"/>
              <a:t>Tätigkeit - Honorarkräfte</a:t>
            </a:r>
          </a:p>
          <a:p>
            <a:pPr marL="361950" indent="-361950">
              <a:buFont typeface="Arial" panose="020B0604020202020204" pitchFamily="34" charset="0"/>
              <a:buChar char="•"/>
            </a:pPr>
            <a:r>
              <a:rPr lang="de-DE" altLang="de-DE" dirty="0" smtClean="0">
                <a:latin typeface="Arial" panose="020B0604020202020204" pitchFamily="34" charset="0"/>
              </a:rPr>
              <a:t>Bewertung </a:t>
            </a:r>
            <a:r>
              <a:rPr lang="de-DE" altLang="de-DE" dirty="0">
                <a:latin typeface="Arial" panose="020B0604020202020204" pitchFamily="34" charset="0"/>
              </a:rPr>
              <a:t>durch </a:t>
            </a:r>
            <a:r>
              <a:rPr lang="de-DE" altLang="de-DE" dirty="0" smtClean="0">
                <a:latin typeface="Arial" panose="020B0604020202020204" pitchFamily="34" charset="0"/>
              </a:rPr>
              <a:t>Verrechnungsstelle </a:t>
            </a:r>
            <a:r>
              <a:rPr lang="de-DE" altLang="de-DE" dirty="0">
                <a:latin typeface="Arial" panose="020B0604020202020204" pitchFamily="34" charset="0"/>
              </a:rPr>
              <a:t>anhand </a:t>
            </a:r>
            <a:r>
              <a:rPr lang="de-DE" altLang="de-DE" dirty="0" smtClean="0">
                <a:latin typeface="Arial" panose="020B0604020202020204" pitchFamily="34" charset="0"/>
              </a:rPr>
              <a:t>Fragebogens</a:t>
            </a:r>
            <a:endParaRPr lang="de-DE" altLang="de-DE" dirty="0">
              <a:latin typeface="Arial" panose="020B0604020202020204" pitchFamily="34" charset="0"/>
            </a:endParaRPr>
          </a:p>
          <a:p>
            <a:pPr marL="0" indent="0" eaLnBrk="1" hangingPunct="1">
              <a:buNone/>
            </a:pPr>
            <a:endParaRPr lang="de-DE" altLang="de-DE" sz="1400" dirty="0"/>
          </a:p>
          <a:p>
            <a:pPr eaLnBrk="1" hangingPunct="1"/>
            <a:r>
              <a:rPr lang="de-DE" altLang="de-DE" b="1" dirty="0"/>
              <a:t>Ehrenamtlich Tätige</a:t>
            </a:r>
          </a:p>
          <a:p>
            <a:pPr marL="361950" indent="-361950">
              <a:buFont typeface="Arial" panose="020B0604020202020204" pitchFamily="34" charset="0"/>
              <a:buChar char="•"/>
            </a:pPr>
            <a:r>
              <a:rPr lang="de-DE" altLang="de-DE" dirty="0">
                <a:latin typeface="Arial" panose="020B0604020202020204" pitchFamily="34" charset="0"/>
              </a:rPr>
              <a:t>Rahmenrichtlinien für ehrenamtliche Engagement im Erzbistum Freiburg (Amtsblatt vom 25.11.2013)</a:t>
            </a:r>
          </a:p>
          <a:p>
            <a:pPr marL="361950" indent="-361950">
              <a:buFont typeface="Arial" panose="020B0604020202020204" pitchFamily="34" charset="0"/>
              <a:buChar char="•"/>
            </a:pPr>
            <a:r>
              <a:rPr lang="de-DE" altLang="de-DE" dirty="0">
                <a:latin typeface="Arial" panose="020B0604020202020204" pitchFamily="34" charset="0"/>
              </a:rPr>
              <a:t>Dienst erfolgt freiwillig und unentgeltlich</a:t>
            </a:r>
          </a:p>
          <a:p>
            <a:pPr marL="361950" indent="-361950">
              <a:buFont typeface="Arial" panose="020B0604020202020204" pitchFamily="34" charset="0"/>
              <a:buChar char="•"/>
            </a:pPr>
            <a:r>
              <a:rPr lang="de-DE" altLang="de-DE" dirty="0">
                <a:latin typeface="Arial" panose="020B0604020202020204" pitchFamily="34" charset="0"/>
              </a:rPr>
              <a:t>nur Auslagenersatz</a:t>
            </a:r>
          </a:p>
          <a:p>
            <a:pPr marL="361950" indent="-361950">
              <a:buFont typeface="Arial" panose="020B0604020202020204" pitchFamily="34" charset="0"/>
              <a:buChar char="•"/>
            </a:pPr>
            <a:r>
              <a:rPr lang="de-DE" altLang="de-DE" dirty="0">
                <a:latin typeface="Arial" panose="020B0604020202020204" pitchFamily="34" charset="0"/>
              </a:rPr>
              <a:t>Ehrenamtspauschale: bis 720 € je Jahr steuerfrei</a:t>
            </a:r>
          </a:p>
          <a:p>
            <a:pPr eaLnBrk="1" hangingPunct="1">
              <a:buFontTx/>
              <a:buNone/>
            </a:pPr>
            <a:endParaRPr lang="de-DE" altLang="de-DE" sz="1400" b="1" dirty="0"/>
          </a:p>
          <a:p>
            <a:pPr eaLnBrk="1" hangingPunct="1"/>
            <a:r>
              <a:rPr lang="de-DE" altLang="de-DE" b="1" dirty="0"/>
              <a:t>Nebenberufliche erzieherische oder künstlerische </a:t>
            </a:r>
            <a:r>
              <a:rPr lang="de-DE" altLang="de-DE" b="1" dirty="0" smtClean="0"/>
              <a:t>Tätigkeit</a:t>
            </a:r>
            <a:endParaRPr lang="de-DE" altLang="de-DE" b="1" dirty="0"/>
          </a:p>
          <a:p>
            <a:pPr marL="361950" indent="-361950">
              <a:buFont typeface="Arial" panose="020B0604020202020204" pitchFamily="34" charset="0"/>
              <a:buChar char="•"/>
            </a:pPr>
            <a:r>
              <a:rPr lang="de-DE" altLang="de-DE" dirty="0">
                <a:latin typeface="Arial" panose="020B0604020202020204" pitchFamily="34" charset="0"/>
              </a:rPr>
              <a:t>Übungsleiterfreibetrag: bis 2.400 € im Jahr </a:t>
            </a:r>
            <a:r>
              <a:rPr lang="de-DE" altLang="de-DE" dirty="0" smtClean="0">
                <a:latin typeface="Arial" panose="020B0604020202020204" pitchFamily="34" charset="0"/>
              </a:rPr>
              <a:t>steuerfrei</a:t>
            </a:r>
            <a:endParaRPr lang="de-DE" altLang="de-DE" dirty="0">
              <a:latin typeface="Arial" panose="020B0604020202020204" pitchFamily="34" charset="0"/>
            </a:endParaRPr>
          </a:p>
        </p:txBody>
      </p:sp>
      <p:sp>
        <p:nvSpPr>
          <p:cNvPr id="19459" name="Text Box 2"/>
          <p:cNvSpPr txBox="1">
            <a:spLocks noChangeArrowheads="1"/>
          </p:cNvSpPr>
          <p:nvPr/>
        </p:nvSpPr>
        <p:spPr bwMode="auto">
          <a:xfrm>
            <a:off x="838200" y="759031"/>
            <a:ext cx="3775393" cy="461665"/>
          </a:xfrm>
          <a:prstGeom prst="rect">
            <a:avLst/>
          </a:prstGeom>
          <a:noFill/>
          <a:ln w="9525">
            <a:noFill/>
            <a:miter lim="800000"/>
            <a:headEnd/>
            <a:tailEnd/>
          </a:ln>
        </p:spPr>
        <p:txBody>
          <a:bodyPr wrap="none">
            <a:spAutoFit/>
          </a:bodyPr>
          <a:lstStyle/>
          <a:p>
            <a:r>
              <a:rPr lang="de-DE" sz="2400" b="1" dirty="0" smtClean="0"/>
              <a:t>Arten der Beschäftigung</a:t>
            </a:r>
            <a:endParaRPr lang="de-DE" dirty="0"/>
          </a:p>
        </p:txBody>
      </p:sp>
    </p:spTree>
    <p:extLst>
      <p:ext uri="{BB962C8B-B14F-4D97-AF65-F5344CB8AC3E}">
        <p14:creationId xmlns:p14="http://schemas.microsoft.com/office/powerpoint/2010/main" val="2129569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36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363">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36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36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12</a:t>
            </a:fld>
            <a:endParaRPr lang="de-DE" smtClean="0"/>
          </a:p>
        </p:txBody>
      </p:sp>
      <p:sp>
        <p:nvSpPr>
          <p:cNvPr id="15363" name="Text Box 3"/>
          <p:cNvSpPr txBox="1">
            <a:spLocks noChangeArrowheads="1"/>
          </p:cNvSpPr>
          <p:nvPr/>
        </p:nvSpPr>
        <p:spPr bwMode="auto">
          <a:xfrm>
            <a:off x="838200" y="1700808"/>
            <a:ext cx="7405688" cy="4278094"/>
          </a:xfrm>
          <a:prstGeom prst="rect">
            <a:avLst/>
          </a:prstGeom>
          <a:noFill/>
          <a:ln w="9525">
            <a:noFill/>
            <a:miter lim="800000"/>
            <a:headEnd/>
            <a:tailEnd/>
          </a:ln>
          <a:effectLst/>
        </p:spPr>
        <p:txBody>
          <a:bodyPr>
            <a:spAutoFit/>
          </a:bodyPr>
          <a:lstStyle/>
          <a:p>
            <a:pPr eaLnBrk="1" hangingPunct="1">
              <a:buFontTx/>
              <a:buNone/>
            </a:pPr>
            <a:r>
              <a:rPr lang="de-DE" altLang="de-DE" b="1" dirty="0"/>
              <a:t>Arbeitsvertrag</a:t>
            </a:r>
          </a:p>
          <a:p>
            <a:pPr marL="361950" indent="-361950">
              <a:buFont typeface="Arial" panose="020B0604020202020204" pitchFamily="34" charset="0"/>
              <a:buChar char="•"/>
            </a:pPr>
            <a:r>
              <a:rPr lang="de-DE" altLang="de-DE" dirty="0">
                <a:latin typeface="Arial" panose="020B0604020202020204" pitchFamily="34" charset="0"/>
              </a:rPr>
              <a:t>immer schriftlich (Formerfordernis)</a:t>
            </a:r>
          </a:p>
          <a:p>
            <a:pPr marL="361950" indent="-361950">
              <a:buFont typeface="Arial" panose="020B0604020202020204" pitchFamily="34" charset="0"/>
              <a:buChar char="•"/>
            </a:pPr>
            <a:r>
              <a:rPr lang="de-DE" altLang="de-DE" dirty="0">
                <a:latin typeface="Arial" panose="020B0604020202020204" pitchFamily="34" charset="0"/>
              </a:rPr>
              <a:t>Vereinbarung der Anwendung der AVO + Anlagen </a:t>
            </a:r>
            <a:endParaRPr lang="de-DE" altLang="de-DE" dirty="0" smtClean="0">
              <a:latin typeface="Arial" panose="020B0604020202020204" pitchFamily="34" charset="0"/>
            </a:endParaRPr>
          </a:p>
          <a:p>
            <a:pPr marL="361950" indent="-361950">
              <a:buFont typeface="Arial" panose="020B0604020202020204" pitchFamily="34" charset="0"/>
              <a:buChar char="•"/>
            </a:pPr>
            <a:r>
              <a:rPr lang="de-DE" altLang="de-DE" dirty="0" smtClean="0">
                <a:latin typeface="Arial" panose="020B0604020202020204" pitchFamily="34" charset="0"/>
              </a:rPr>
              <a:t>Unterschrift </a:t>
            </a:r>
            <a:r>
              <a:rPr lang="de-DE" altLang="de-DE" u="sng" dirty="0">
                <a:latin typeface="Arial" panose="020B0604020202020204" pitchFamily="34" charset="0"/>
              </a:rPr>
              <a:t>vor</a:t>
            </a:r>
            <a:r>
              <a:rPr lang="de-DE" altLang="de-DE" dirty="0">
                <a:latin typeface="Arial" panose="020B0604020202020204" pitchFamily="34" charset="0"/>
              </a:rPr>
              <a:t> Arbeitsbeginn (wichtig bei befristeten Verträgen!)</a:t>
            </a:r>
          </a:p>
          <a:p>
            <a:pPr marL="361950" indent="-361950">
              <a:buFont typeface="Arial" panose="020B0604020202020204" pitchFamily="34" charset="0"/>
              <a:buChar char="•"/>
            </a:pPr>
            <a:r>
              <a:rPr lang="de-DE" altLang="de-DE" dirty="0">
                <a:latin typeface="Arial" panose="020B0604020202020204" pitchFamily="34" charset="0"/>
              </a:rPr>
              <a:t>Verrechnungsstelle fertigt den Arbeitsvertrag aus</a:t>
            </a:r>
          </a:p>
          <a:p>
            <a:pPr marL="361950" indent="-361950">
              <a:buFont typeface="Arial" panose="020B0604020202020204" pitchFamily="34" charset="0"/>
              <a:buChar char="•"/>
            </a:pPr>
            <a:r>
              <a:rPr lang="de-DE" altLang="de-DE" dirty="0">
                <a:latin typeface="Arial" panose="020B0604020202020204" pitchFamily="34" charset="0"/>
              </a:rPr>
              <a:t>Unterzeichnung erfolgt durch die/den Mitarbeiter/in und durch zwei Stiftungsräte, darunter der Vorsitzende oder der stellv. Vorsitzende</a:t>
            </a:r>
          </a:p>
          <a:p>
            <a:pPr marL="361950" indent="-361950"/>
            <a:endParaRPr lang="de-DE" altLang="de-DE" dirty="0">
              <a:latin typeface="Arial" panose="020B0604020202020204" pitchFamily="34" charset="0"/>
            </a:endParaRPr>
          </a:p>
          <a:p>
            <a:pPr eaLnBrk="1" hangingPunct="1">
              <a:buFontTx/>
              <a:buNone/>
            </a:pPr>
            <a:r>
              <a:rPr lang="de-DE" altLang="de-DE" b="1" dirty="0"/>
              <a:t>Tätigkeitsbeschreibung</a:t>
            </a:r>
          </a:p>
          <a:p>
            <a:pPr marL="361950" indent="-361950">
              <a:buFont typeface="Arial" panose="020B0604020202020204" pitchFamily="34" charset="0"/>
              <a:buChar char="•"/>
            </a:pPr>
            <a:r>
              <a:rPr lang="de-DE" altLang="de-DE" dirty="0">
                <a:latin typeface="Arial" panose="020B0604020202020204" pitchFamily="34" charset="0"/>
              </a:rPr>
              <a:t>dient als Anlage zum Arbeitsvertrag/Umschreibung der Aufgaben</a:t>
            </a:r>
          </a:p>
          <a:p>
            <a:pPr marL="361950" indent="-361950">
              <a:buFont typeface="Arial" panose="020B0604020202020204" pitchFamily="34" charset="0"/>
              <a:buChar char="•"/>
            </a:pPr>
            <a:r>
              <a:rPr lang="de-DE" altLang="de-DE" dirty="0">
                <a:latin typeface="Arial" panose="020B0604020202020204" pitchFamily="34" charset="0"/>
              </a:rPr>
              <a:t>Grundlage für die Eingruppierung</a:t>
            </a:r>
          </a:p>
          <a:p>
            <a:endParaRPr lang="de-DE" altLang="de-DE" dirty="0">
              <a:latin typeface="Arial" panose="020B0604020202020204" pitchFamily="34" charset="0"/>
            </a:endParaRPr>
          </a:p>
          <a:p>
            <a:r>
              <a:rPr lang="de-DE" altLang="de-DE" b="1" dirty="0">
                <a:latin typeface="Arial" panose="020B0604020202020204" pitchFamily="34" charset="0"/>
              </a:rPr>
              <a:t>Prävention vor sexualisierter Gewalt – bei bestimmten Berufsgruppen:</a:t>
            </a:r>
          </a:p>
          <a:p>
            <a:pPr marL="285750" indent="-285750">
              <a:buFont typeface="Arial" panose="020B0604020202020204" pitchFamily="34" charset="0"/>
              <a:buChar char="•"/>
            </a:pPr>
            <a:r>
              <a:rPr lang="de-DE" altLang="de-DE" dirty="0">
                <a:latin typeface="Arial" panose="020B0604020202020204" pitchFamily="34" charset="0"/>
              </a:rPr>
              <a:t>Erklärung zum grenzachtenden Umgang und Anerkennung des Verhaltenskodex</a:t>
            </a:r>
          </a:p>
          <a:p>
            <a:pPr marL="285750" indent="-285750">
              <a:buFont typeface="Arial" panose="020B0604020202020204" pitchFamily="34" charset="0"/>
              <a:buChar char="•"/>
            </a:pPr>
            <a:r>
              <a:rPr lang="de-DE" altLang="de-DE" dirty="0" smtClean="0">
                <a:latin typeface="Arial" panose="020B0604020202020204" pitchFamily="34" charset="0"/>
              </a:rPr>
              <a:t>Präventionsschulung</a:t>
            </a:r>
          </a:p>
          <a:p>
            <a:pPr marL="285750" indent="-285750">
              <a:buFont typeface="Arial" panose="020B0604020202020204" pitchFamily="34" charset="0"/>
              <a:buChar char="•"/>
            </a:pPr>
            <a:r>
              <a:rPr lang="de-DE" altLang="de-DE" dirty="0" smtClean="0">
                <a:latin typeface="Arial" panose="020B0604020202020204" pitchFamily="34" charset="0"/>
              </a:rPr>
              <a:t>Erweitertes Führungszeugnis</a:t>
            </a:r>
            <a:endParaRPr lang="de-DE" altLang="de-DE" dirty="0">
              <a:latin typeface="Arial" panose="020B0604020202020204" pitchFamily="34" charset="0"/>
            </a:endParaRPr>
          </a:p>
        </p:txBody>
      </p:sp>
      <p:sp>
        <p:nvSpPr>
          <p:cNvPr id="19459" name="Text Box 2"/>
          <p:cNvSpPr txBox="1">
            <a:spLocks noChangeArrowheads="1"/>
          </p:cNvSpPr>
          <p:nvPr/>
        </p:nvSpPr>
        <p:spPr bwMode="auto">
          <a:xfrm>
            <a:off x="838200" y="759031"/>
            <a:ext cx="4733796" cy="461665"/>
          </a:xfrm>
          <a:prstGeom prst="rect">
            <a:avLst/>
          </a:prstGeom>
          <a:noFill/>
          <a:ln w="9525">
            <a:noFill/>
            <a:miter lim="800000"/>
            <a:headEnd/>
            <a:tailEnd/>
          </a:ln>
        </p:spPr>
        <p:txBody>
          <a:bodyPr wrap="none">
            <a:spAutoFit/>
          </a:bodyPr>
          <a:lstStyle/>
          <a:p>
            <a:r>
              <a:rPr lang="de-DE" sz="2400" b="1" dirty="0" smtClean="0"/>
              <a:t>Was tun, damit es richtig läuft?</a:t>
            </a:r>
            <a:endParaRPr lang="de-DE" dirty="0"/>
          </a:p>
        </p:txBody>
      </p:sp>
    </p:spTree>
    <p:extLst>
      <p:ext uri="{BB962C8B-B14F-4D97-AF65-F5344CB8AC3E}">
        <p14:creationId xmlns:p14="http://schemas.microsoft.com/office/powerpoint/2010/main" val="916422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36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36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36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3">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63">
                                            <p:txEl>
                                              <p:pRg st="12" end="1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363">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36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13</a:t>
            </a:fld>
            <a:endParaRPr lang="de-DE" smtClean="0"/>
          </a:p>
        </p:txBody>
      </p:sp>
      <p:sp>
        <p:nvSpPr>
          <p:cNvPr id="15363" name="Text Box 3"/>
          <p:cNvSpPr txBox="1">
            <a:spLocks noChangeArrowheads="1"/>
          </p:cNvSpPr>
          <p:nvPr/>
        </p:nvSpPr>
        <p:spPr bwMode="auto">
          <a:xfrm>
            <a:off x="830912" y="1700808"/>
            <a:ext cx="7405688" cy="2702278"/>
          </a:xfrm>
          <a:prstGeom prst="rect">
            <a:avLst/>
          </a:prstGeom>
          <a:noFill/>
          <a:ln w="9525">
            <a:noFill/>
            <a:miter lim="800000"/>
            <a:headEnd/>
            <a:tailEnd/>
          </a:ln>
          <a:effectLst/>
        </p:spPr>
        <p:txBody>
          <a:bodyPr>
            <a:spAutoFit/>
          </a:bodyPr>
          <a:lstStyle/>
          <a:p>
            <a:r>
              <a:rPr lang="de-DE" altLang="de-DE" b="1" dirty="0">
                <a:latin typeface="Arial" panose="020B0604020202020204" pitchFamily="34" charset="0"/>
              </a:rPr>
              <a:t>Mindestlohngesetz (geringfügig Beschäftigte)</a:t>
            </a:r>
          </a:p>
          <a:p>
            <a:pPr marL="285750" indent="-285750">
              <a:buFont typeface="Arial" panose="020B0604020202020204" pitchFamily="34" charset="0"/>
              <a:buChar char="•"/>
            </a:pPr>
            <a:r>
              <a:rPr lang="de-DE" altLang="de-DE" dirty="0">
                <a:latin typeface="Arial" panose="020B0604020202020204" pitchFamily="34" charset="0"/>
              </a:rPr>
              <a:t>Mindestlohn: 9,35 €/Std. – bis 31.12.2022 Erhöhung auf 10,45 €/Std.</a:t>
            </a:r>
          </a:p>
          <a:p>
            <a:pPr marL="285750" indent="-285750">
              <a:buFont typeface="Arial" panose="020B0604020202020204" pitchFamily="34" charset="0"/>
              <a:buChar char="•"/>
            </a:pPr>
            <a:r>
              <a:rPr lang="de-DE" altLang="de-DE" dirty="0">
                <a:latin typeface="Arial" panose="020B0604020202020204" pitchFamily="34" charset="0"/>
              </a:rPr>
              <a:t>Dokumentationspflicht der Arbeitszeit</a:t>
            </a:r>
          </a:p>
          <a:p>
            <a:endParaRPr lang="de-DE" altLang="de-DE" dirty="0">
              <a:latin typeface="Arial" panose="020B0604020202020204" pitchFamily="34" charset="0"/>
            </a:endParaRPr>
          </a:p>
          <a:p>
            <a:r>
              <a:rPr lang="de-DE" altLang="de-DE" b="1" dirty="0">
                <a:latin typeface="Arial" panose="020B0604020202020204" pitchFamily="34" charset="0"/>
                <a:sym typeface="Wingdings" panose="05000000000000000000" pitchFamily="2" charset="2"/>
              </a:rPr>
              <a:t>Kinderzulage (§ 23 AVO)</a:t>
            </a:r>
          </a:p>
          <a:p>
            <a:pPr marL="285750" indent="-285750">
              <a:buFont typeface="Arial" panose="020B0604020202020204" pitchFamily="34" charset="0"/>
              <a:buChar char="•"/>
            </a:pPr>
            <a:r>
              <a:rPr lang="de-DE" altLang="de-DE" dirty="0">
                <a:latin typeface="Arial" panose="020B0604020202020204" pitchFamily="34" charset="0"/>
                <a:sym typeface="Wingdings" panose="05000000000000000000" pitchFamily="2" charset="2"/>
              </a:rPr>
              <a:t>Auf Antrag</a:t>
            </a:r>
          </a:p>
          <a:p>
            <a:pPr marL="285750" indent="-285750">
              <a:buFont typeface="Arial" panose="020B0604020202020204" pitchFamily="34" charset="0"/>
              <a:buChar char="•"/>
            </a:pPr>
            <a:r>
              <a:rPr lang="de-DE" altLang="de-DE" dirty="0">
                <a:latin typeface="Arial" panose="020B0604020202020204" pitchFamily="34" charset="0"/>
                <a:sym typeface="Wingdings" panose="05000000000000000000" pitchFamily="2" charset="2"/>
              </a:rPr>
              <a:t>Für jedes kindergeldberechtigte Kind</a:t>
            </a:r>
          </a:p>
          <a:p>
            <a:pPr marL="285750" indent="-285750">
              <a:buFont typeface="Arial" panose="020B0604020202020204" pitchFamily="34" charset="0"/>
              <a:buChar char="•"/>
            </a:pPr>
            <a:r>
              <a:rPr lang="de-DE" altLang="de-DE" dirty="0">
                <a:latin typeface="Arial" panose="020B0604020202020204" pitchFamily="34" charset="0"/>
                <a:sym typeface="Wingdings" panose="05000000000000000000" pitchFamily="2" charset="2"/>
              </a:rPr>
              <a:t>120 € bei VZ je Kind</a:t>
            </a:r>
          </a:p>
          <a:p>
            <a:endParaRPr lang="de-DE" altLang="de-DE" dirty="0">
              <a:latin typeface="Arial" panose="020B0604020202020204" pitchFamily="34" charset="0"/>
              <a:sym typeface="Wingdings" panose="05000000000000000000" pitchFamily="2" charset="2"/>
            </a:endParaRPr>
          </a:p>
          <a:p>
            <a:pPr marL="0" indent="0" eaLnBrk="1" hangingPunct="1">
              <a:lnSpc>
                <a:spcPct val="80000"/>
              </a:lnSpc>
              <a:buNone/>
            </a:pPr>
            <a:r>
              <a:rPr lang="de-DE" altLang="de-DE" b="1" dirty="0"/>
              <a:t>Entgeltumwandlung/Gesundheitsprävention:</a:t>
            </a:r>
          </a:p>
          <a:p>
            <a:pPr marL="285750" indent="-285750" eaLnBrk="1" hangingPunct="1">
              <a:lnSpc>
                <a:spcPct val="80000"/>
              </a:lnSpc>
              <a:buFont typeface="Arial" panose="020B0604020202020204" pitchFamily="34" charset="0"/>
              <a:buChar char="•"/>
            </a:pPr>
            <a:r>
              <a:rPr lang="de-DE" altLang="de-DE" dirty="0" err="1"/>
              <a:t>JobRad</a:t>
            </a:r>
            <a:r>
              <a:rPr lang="de-DE" altLang="de-DE" dirty="0"/>
              <a:t> </a:t>
            </a:r>
            <a:endParaRPr lang="de-DE" altLang="de-DE" dirty="0" smtClean="0"/>
          </a:p>
        </p:txBody>
      </p:sp>
      <p:sp>
        <p:nvSpPr>
          <p:cNvPr id="19459" name="Text Box 2"/>
          <p:cNvSpPr txBox="1">
            <a:spLocks noChangeArrowheads="1"/>
          </p:cNvSpPr>
          <p:nvPr/>
        </p:nvSpPr>
        <p:spPr bwMode="auto">
          <a:xfrm>
            <a:off x="838200" y="759031"/>
            <a:ext cx="4733796" cy="461665"/>
          </a:xfrm>
          <a:prstGeom prst="rect">
            <a:avLst/>
          </a:prstGeom>
          <a:noFill/>
          <a:ln w="9525">
            <a:noFill/>
            <a:miter lim="800000"/>
            <a:headEnd/>
            <a:tailEnd/>
          </a:ln>
        </p:spPr>
        <p:txBody>
          <a:bodyPr wrap="none">
            <a:spAutoFit/>
          </a:bodyPr>
          <a:lstStyle/>
          <a:p>
            <a:r>
              <a:rPr lang="de-DE" sz="2400" b="1" dirty="0" smtClean="0"/>
              <a:t>Was tun, damit es richtig läuft?</a:t>
            </a:r>
            <a:endParaRPr lang="de-DE" dirty="0"/>
          </a:p>
        </p:txBody>
      </p:sp>
    </p:spTree>
    <p:extLst>
      <p:ext uri="{BB962C8B-B14F-4D97-AF65-F5344CB8AC3E}">
        <p14:creationId xmlns:p14="http://schemas.microsoft.com/office/powerpoint/2010/main" val="2642415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36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6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14</a:t>
            </a:fld>
            <a:endParaRPr lang="de-DE" smtClean="0"/>
          </a:p>
        </p:txBody>
      </p:sp>
      <p:sp>
        <p:nvSpPr>
          <p:cNvPr id="15363" name="Text Box 3"/>
          <p:cNvSpPr txBox="1">
            <a:spLocks noChangeArrowheads="1"/>
          </p:cNvSpPr>
          <p:nvPr/>
        </p:nvSpPr>
        <p:spPr bwMode="auto">
          <a:xfrm>
            <a:off x="830912" y="1700808"/>
            <a:ext cx="7405688" cy="4154984"/>
          </a:xfrm>
          <a:prstGeom prst="rect">
            <a:avLst/>
          </a:prstGeom>
          <a:noFill/>
          <a:ln w="9525">
            <a:noFill/>
            <a:miter lim="800000"/>
            <a:headEnd/>
            <a:tailEnd/>
          </a:ln>
          <a:effectLst/>
        </p:spPr>
        <p:txBody>
          <a:bodyPr>
            <a:spAutoFit/>
          </a:bodyPr>
          <a:lstStyle/>
          <a:p>
            <a:pPr eaLnBrk="1" hangingPunct="1">
              <a:buFontTx/>
              <a:buNone/>
            </a:pPr>
            <a:r>
              <a:rPr lang="de-DE" altLang="de-DE" b="1" dirty="0"/>
              <a:t>Probezeit</a:t>
            </a:r>
          </a:p>
          <a:p>
            <a:pPr marL="361950" indent="-361950">
              <a:buFont typeface="Arial" panose="020B0604020202020204" pitchFamily="34" charset="0"/>
              <a:buChar char="•"/>
            </a:pPr>
            <a:r>
              <a:rPr lang="de-DE" altLang="de-DE" dirty="0">
                <a:latin typeface="Arial" panose="020B0604020202020204" pitchFamily="34" charset="0"/>
              </a:rPr>
              <a:t>in der Regel 6 Monate</a:t>
            </a:r>
          </a:p>
          <a:p>
            <a:pPr marL="361950" indent="-361950">
              <a:buFont typeface="Arial" panose="020B0604020202020204" pitchFamily="34" charset="0"/>
              <a:buChar char="•"/>
            </a:pPr>
            <a:r>
              <a:rPr lang="de-DE" altLang="de-DE" dirty="0">
                <a:latin typeface="Arial" panose="020B0604020202020204" pitchFamily="34" charset="0"/>
              </a:rPr>
              <a:t>bei befristeten Verträgen (§ 35 Abs. 5 AVO): </a:t>
            </a:r>
          </a:p>
          <a:p>
            <a:pPr marL="762000" lvl="1" indent="-361950">
              <a:buFont typeface="Symbol" panose="05050102010706020507" pitchFamily="18" charset="2"/>
              <a:buChar char="-"/>
            </a:pPr>
            <a:r>
              <a:rPr lang="de-DE" altLang="de-DE" sz="1400" dirty="0">
                <a:latin typeface="Arial" panose="020B0604020202020204" pitchFamily="34" charset="0"/>
              </a:rPr>
              <a:t>mit Sachgrund: 	6 Monate </a:t>
            </a:r>
          </a:p>
          <a:p>
            <a:pPr marL="762000" lvl="1" indent="-361950">
              <a:buFont typeface="Symbol" panose="05050102010706020507" pitchFamily="18" charset="2"/>
              <a:buChar char="-"/>
            </a:pPr>
            <a:r>
              <a:rPr lang="de-DE" altLang="de-DE" sz="1400" dirty="0">
                <a:latin typeface="Arial" panose="020B0604020202020204" pitchFamily="34" charset="0"/>
              </a:rPr>
              <a:t>ohne Sachgrund: 	6 Wochen  </a:t>
            </a:r>
          </a:p>
          <a:p>
            <a:pPr marL="762000" lvl="1" indent="-361950">
              <a:buFont typeface="Symbol" panose="05050102010706020507" pitchFamily="18" charset="2"/>
              <a:buChar char="-"/>
            </a:pPr>
            <a:r>
              <a:rPr lang="de-DE" altLang="de-DE" sz="1400" dirty="0">
                <a:latin typeface="Arial" panose="020B0604020202020204" pitchFamily="34" charset="0"/>
              </a:rPr>
              <a:t>einfache Möglichkeit zur Kündigung (keine Angabe von Gründen erforderlich </a:t>
            </a:r>
            <a:r>
              <a:rPr lang="de-DE" altLang="de-DE" sz="1400" dirty="0" smtClean="0">
                <a:latin typeface="Arial" panose="020B0604020202020204" pitchFamily="34" charset="0"/>
              </a:rPr>
              <a:t/>
            </a:r>
            <a:br>
              <a:rPr lang="de-DE" altLang="de-DE" sz="1400" dirty="0" smtClean="0">
                <a:latin typeface="Arial" panose="020B0604020202020204" pitchFamily="34" charset="0"/>
              </a:rPr>
            </a:br>
            <a:r>
              <a:rPr lang="de-DE" altLang="de-DE" sz="1400" dirty="0" smtClean="0">
                <a:latin typeface="Arial" panose="020B0604020202020204" pitchFamily="34" charset="0"/>
                <a:sym typeface="Wingdings" panose="05000000000000000000" pitchFamily="2" charset="2"/>
              </a:rPr>
              <a:t></a:t>
            </a:r>
            <a:r>
              <a:rPr lang="de-DE" altLang="de-DE" sz="1400" dirty="0" smtClean="0">
                <a:latin typeface="Arial" panose="020B0604020202020204" pitchFamily="34" charset="0"/>
              </a:rPr>
              <a:t> </a:t>
            </a:r>
            <a:r>
              <a:rPr lang="de-DE" altLang="de-DE" sz="1400" dirty="0">
                <a:latin typeface="Arial" panose="020B0604020202020204" pitchFamily="34" charset="0"/>
              </a:rPr>
              <a:t>Kündigungsschutzgesetz greift nicht)</a:t>
            </a:r>
          </a:p>
          <a:p>
            <a:pPr marL="361950" indent="-361950">
              <a:buFont typeface="Arial" panose="020B0604020202020204" pitchFamily="34" charset="0"/>
              <a:buChar char="•"/>
            </a:pPr>
            <a:r>
              <a:rPr lang="de-DE" altLang="de-DE" dirty="0">
                <a:latin typeface="Arial" panose="020B0604020202020204" pitchFamily="34" charset="0"/>
              </a:rPr>
              <a:t>Möglichkeit unbedingt nutzen, wenn im Arbeitsverhältnis Probleme auftreten! </a:t>
            </a:r>
            <a:endParaRPr lang="de-DE" altLang="de-DE" dirty="0" smtClean="0">
              <a:latin typeface="Arial" panose="020B0604020202020204" pitchFamily="34" charset="0"/>
            </a:endParaRPr>
          </a:p>
          <a:p>
            <a:pPr marL="361950" indent="-361950">
              <a:buFont typeface="Arial" panose="020B0604020202020204" pitchFamily="34" charset="0"/>
              <a:buChar char="•"/>
            </a:pPr>
            <a:endParaRPr lang="de-DE" altLang="de-DE" dirty="0">
              <a:latin typeface="Arial" panose="020B0604020202020204" pitchFamily="34" charset="0"/>
            </a:endParaRPr>
          </a:p>
          <a:p>
            <a:pPr marL="0" indent="0" eaLnBrk="1" hangingPunct="1">
              <a:buNone/>
            </a:pPr>
            <a:r>
              <a:rPr lang="de-DE" altLang="de-DE" b="1" dirty="0"/>
              <a:t>Krankheit</a:t>
            </a:r>
            <a:endParaRPr lang="de-DE" altLang="de-DE" dirty="0"/>
          </a:p>
          <a:p>
            <a:pPr marL="361950" indent="-361950" eaLnBrk="1" hangingPunct="1">
              <a:buFont typeface="Arial" panose="020B0604020202020204" pitchFamily="34" charset="0"/>
              <a:buChar char="•"/>
            </a:pPr>
            <a:r>
              <a:rPr lang="de-DE" altLang="de-DE" dirty="0"/>
              <a:t>unverzüglich krank melden, auch bei Verlängerung</a:t>
            </a:r>
          </a:p>
          <a:p>
            <a:pPr marL="361950" indent="-361950" eaLnBrk="1" hangingPunct="1">
              <a:buFont typeface="Arial" panose="020B0604020202020204" pitchFamily="34" charset="0"/>
              <a:buChar char="•"/>
            </a:pPr>
            <a:r>
              <a:rPr lang="de-DE" altLang="de-DE" dirty="0"/>
              <a:t>Krankmeldung ab 4. Tag vorlegen</a:t>
            </a:r>
          </a:p>
          <a:p>
            <a:pPr marL="361950" indent="-361950" eaLnBrk="1" hangingPunct="1">
              <a:buFont typeface="Arial" panose="020B0604020202020204" pitchFamily="34" charset="0"/>
              <a:buChar char="•"/>
            </a:pPr>
            <a:r>
              <a:rPr lang="de-DE" altLang="de-DE" dirty="0"/>
              <a:t>auch bei Krankheit im Urlaub</a:t>
            </a:r>
          </a:p>
          <a:p>
            <a:pPr marL="361950" indent="-361950" eaLnBrk="1" hangingPunct="1">
              <a:buFont typeface="Arial" panose="020B0604020202020204" pitchFamily="34" charset="0"/>
              <a:buChar char="•"/>
            </a:pPr>
            <a:r>
              <a:rPr lang="de-DE" altLang="de-DE" dirty="0">
                <a:latin typeface="Arial" panose="020B0604020202020204" pitchFamily="34" charset="0"/>
                <a:sym typeface="Wingdings" panose="05000000000000000000" pitchFamily="2" charset="2"/>
              </a:rPr>
              <a:t>Betriebliches Eingliederungsmanagement bei Erkrankung von mehr als 6                  Wochen in einem Zeitraum von 12 Monaten</a:t>
            </a:r>
          </a:p>
          <a:p>
            <a:endParaRPr lang="de-DE" altLang="de-DE" dirty="0">
              <a:latin typeface="Arial" panose="020B0604020202020204" pitchFamily="34" charset="0"/>
            </a:endParaRPr>
          </a:p>
        </p:txBody>
      </p:sp>
      <p:sp>
        <p:nvSpPr>
          <p:cNvPr id="19459" name="Text Box 2"/>
          <p:cNvSpPr txBox="1">
            <a:spLocks noChangeArrowheads="1"/>
          </p:cNvSpPr>
          <p:nvPr/>
        </p:nvSpPr>
        <p:spPr bwMode="auto">
          <a:xfrm>
            <a:off x="838200" y="759031"/>
            <a:ext cx="4733796" cy="461665"/>
          </a:xfrm>
          <a:prstGeom prst="rect">
            <a:avLst/>
          </a:prstGeom>
          <a:noFill/>
          <a:ln w="9525">
            <a:noFill/>
            <a:miter lim="800000"/>
            <a:headEnd/>
            <a:tailEnd/>
          </a:ln>
        </p:spPr>
        <p:txBody>
          <a:bodyPr wrap="none">
            <a:spAutoFit/>
          </a:bodyPr>
          <a:lstStyle/>
          <a:p>
            <a:r>
              <a:rPr lang="de-DE" sz="2400" b="1" dirty="0"/>
              <a:t>Was tun, damit es richtig läuft?</a:t>
            </a:r>
            <a:endParaRPr lang="de-DE" sz="2400" dirty="0"/>
          </a:p>
        </p:txBody>
      </p:sp>
    </p:spTree>
    <p:extLst>
      <p:ext uri="{BB962C8B-B14F-4D97-AF65-F5344CB8AC3E}">
        <p14:creationId xmlns:p14="http://schemas.microsoft.com/office/powerpoint/2010/main" val="3695726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36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36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6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363">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6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15</a:t>
            </a:fld>
            <a:endParaRPr lang="de-DE" smtClean="0"/>
          </a:p>
        </p:txBody>
      </p:sp>
      <p:sp>
        <p:nvSpPr>
          <p:cNvPr id="15363" name="Text Box 3"/>
          <p:cNvSpPr txBox="1">
            <a:spLocks noChangeArrowheads="1"/>
          </p:cNvSpPr>
          <p:nvPr/>
        </p:nvSpPr>
        <p:spPr bwMode="auto">
          <a:xfrm>
            <a:off x="830912" y="1700808"/>
            <a:ext cx="7405688" cy="4678204"/>
          </a:xfrm>
          <a:prstGeom prst="rect">
            <a:avLst/>
          </a:prstGeom>
          <a:noFill/>
          <a:ln w="9525">
            <a:noFill/>
            <a:miter lim="800000"/>
            <a:headEnd/>
            <a:tailEnd/>
          </a:ln>
          <a:effectLst/>
        </p:spPr>
        <p:txBody>
          <a:bodyPr>
            <a:spAutoFit/>
          </a:bodyPr>
          <a:lstStyle/>
          <a:p>
            <a:pPr marL="361950" indent="-361950" eaLnBrk="1" hangingPunct="1"/>
            <a:r>
              <a:rPr lang="de-DE" altLang="de-DE" b="1" dirty="0"/>
              <a:t>Urlaub</a:t>
            </a:r>
          </a:p>
          <a:p>
            <a:pPr marL="361950" indent="-361950" eaLnBrk="1" hangingPunct="1">
              <a:buFontTx/>
              <a:buChar char="•"/>
            </a:pPr>
            <a:r>
              <a:rPr lang="de-DE" altLang="de-DE" dirty="0"/>
              <a:t> Urlaubsantrag / Urlaubsgenehmigung</a:t>
            </a:r>
          </a:p>
          <a:p>
            <a:pPr marL="1104900" lvl="1" indent="-361950" eaLnBrk="1" hangingPunct="1">
              <a:buFontTx/>
              <a:buChar char="•"/>
            </a:pPr>
            <a:r>
              <a:rPr lang="de-DE" altLang="de-DE" dirty="0"/>
              <a:t>Anspruch: 30 Tage</a:t>
            </a:r>
          </a:p>
          <a:p>
            <a:pPr marL="1104900" lvl="1" indent="-361950" eaLnBrk="1" hangingPunct="1">
              <a:buFontTx/>
              <a:buChar char="•"/>
            </a:pPr>
            <a:r>
              <a:rPr lang="de-DE" altLang="de-DE" dirty="0"/>
              <a:t>Urlaubsjahr = Kalenderjahr </a:t>
            </a:r>
          </a:p>
          <a:p>
            <a:pPr marL="1104900" lvl="1" indent="-361950" eaLnBrk="1" hangingPunct="1">
              <a:buFontTx/>
              <a:buChar char="•"/>
            </a:pPr>
            <a:r>
              <a:rPr lang="de-DE" altLang="de-DE" dirty="0"/>
              <a:t>Bei Übertragung: Inanspruchnahme bis spätestens 30. Juni </a:t>
            </a:r>
          </a:p>
          <a:p>
            <a:pPr marL="1104900" lvl="1" indent="-361950" eaLnBrk="1" hangingPunct="1">
              <a:buFontTx/>
              <a:buChar char="•"/>
            </a:pPr>
            <a:r>
              <a:rPr lang="de-DE" altLang="de-DE" dirty="0"/>
              <a:t>Bei Kita: Festlegung des Urlaubs durch Schließtage + </a:t>
            </a:r>
            <a:r>
              <a:rPr lang="de-DE" altLang="de-DE" dirty="0" err="1" smtClean="0"/>
              <a:t>indiv</a:t>
            </a:r>
            <a:r>
              <a:rPr lang="de-DE" altLang="de-DE" dirty="0" smtClean="0"/>
              <a:t>. Tage</a:t>
            </a:r>
            <a:endParaRPr lang="de-DE" altLang="de-DE" dirty="0"/>
          </a:p>
          <a:p>
            <a:pPr marL="361950" indent="-361950" eaLnBrk="1" hangingPunct="1">
              <a:buFontTx/>
              <a:buChar char="•"/>
            </a:pPr>
            <a:r>
              <a:rPr lang="de-DE" altLang="de-DE" dirty="0"/>
              <a:t> Sonderurlaub (unbezahlt) </a:t>
            </a:r>
          </a:p>
          <a:p>
            <a:pPr marL="361950" indent="-361950" eaLnBrk="1" hangingPunct="1">
              <a:buFontTx/>
              <a:buChar char="•"/>
            </a:pPr>
            <a:r>
              <a:rPr lang="de-DE" altLang="de-DE" dirty="0"/>
              <a:t> Zusatzurlaub für Menschen mit Behinderung</a:t>
            </a:r>
          </a:p>
          <a:p>
            <a:pPr marL="1104900" lvl="1" indent="-361950" eaLnBrk="1" hangingPunct="1">
              <a:buFontTx/>
              <a:buChar char="•"/>
            </a:pPr>
            <a:r>
              <a:rPr lang="de-DE" altLang="de-DE" dirty="0" err="1"/>
              <a:t>GdB</a:t>
            </a:r>
            <a:r>
              <a:rPr lang="de-DE" altLang="de-DE" dirty="0"/>
              <a:t> 30 bis 50:	3 Tage</a:t>
            </a:r>
          </a:p>
          <a:p>
            <a:pPr marL="1104900" lvl="1" indent="-361950" eaLnBrk="1" hangingPunct="1">
              <a:buFontTx/>
              <a:buChar char="•"/>
            </a:pPr>
            <a:r>
              <a:rPr lang="de-DE" altLang="de-DE" dirty="0" err="1"/>
              <a:t>GdB</a:t>
            </a:r>
            <a:r>
              <a:rPr lang="de-DE" altLang="de-DE" dirty="0"/>
              <a:t> </a:t>
            </a:r>
            <a:r>
              <a:rPr lang="de-DE" altLang="de-DE" dirty="0" smtClean="0"/>
              <a:t>&gt; 50</a:t>
            </a:r>
            <a:r>
              <a:rPr lang="de-DE" altLang="de-DE" dirty="0"/>
              <a:t>:	5 Tage</a:t>
            </a:r>
          </a:p>
          <a:p>
            <a:pPr eaLnBrk="1" hangingPunct="1">
              <a:spcBef>
                <a:spcPts val="1200"/>
              </a:spcBef>
            </a:pPr>
            <a:r>
              <a:rPr lang="de-DE" altLang="de-DE" b="1" dirty="0" smtClean="0"/>
              <a:t>Arbeitsbefreiung</a:t>
            </a:r>
            <a:endParaRPr lang="de-DE" altLang="de-DE" b="1" dirty="0"/>
          </a:p>
          <a:p>
            <a:pPr eaLnBrk="1" hangingPunct="1"/>
            <a:r>
              <a:rPr lang="de-DE" altLang="de-DE" dirty="0"/>
              <a:t>Freistellung von der Arbeit und Weiterzahlung der Vergütung </a:t>
            </a:r>
          </a:p>
          <a:p>
            <a:pPr marL="361950" indent="-361950" eaLnBrk="1" hangingPunct="1">
              <a:buFontTx/>
              <a:buChar char="•"/>
            </a:pPr>
            <a:r>
              <a:rPr lang="de-DE" altLang="de-DE" dirty="0"/>
              <a:t>für besondere Anlässe (z. B. kirchliche Eheschließung, Taufe, Erstkommunion, Firmung, schwere Erkrankung eines Kindes, Tod des Ehepartners, eines Kindes oder Elternteils, Arbeitsjubiläen; </a:t>
            </a:r>
            <a:r>
              <a:rPr lang="de-DE" altLang="de-DE" dirty="0" smtClean="0"/>
              <a:t>Jugendfreizeiten</a:t>
            </a:r>
            <a:r>
              <a:rPr lang="de-DE" altLang="de-DE" dirty="0"/>
              <a:t>)</a:t>
            </a:r>
          </a:p>
          <a:p>
            <a:pPr marL="361950" indent="-361950" eaLnBrk="1" hangingPunct="1">
              <a:buFontTx/>
              <a:buChar char="•"/>
            </a:pPr>
            <a:r>
              <a:rPr lang="de-DE" dirty="0"/>
              <a:t>Am Tag vor Karfreitag, vor Ostersonntag und Pfingstsonntag ab 12 Uhr</a:t>
            </a:r>
          </a:p>
          <a:p>
            <a:pPr marL="361950" indent="-361950" eaLnBrk="1" hangingPunct="1">
              <a:buFontTx/>
              <a:buChar char="•"/>
            </a:pPr>
            <a:r>
              <a:rPr lang="de-DE" dirty="0"/>
              <a:t>Am 24.12. und 31.12. ganztags</a:t>
            </a:r>
          </a:p>
        </p:txBody>
      </p:sp>
      <p:sp>
        <p:nvSpPr>
          <p:cNvPr id="5" name="Text Box 2"/>
          <p:cNvSpPr txBox="1">
            <a:spLocks noChangeArrowheads="1"/>
          </p:cNvSpPr>
          <p:nvPr/>
        </p:nvSpPr>
        <p:spPr bwMode="auto">
          <a:xfrm>
            <a:off x="838200" y="759031"/>
            <a:ext cx="4733796" cy="461665"/>
          </a:xfrm>
          <a:prstGeom prst="rect">
            <a:avLst/>
          </a:prstGeom>
          <a:noFill/>
          <a:ln w="9525">
            <a:noFill/>
            <a:miter lim="800000"/>
            <a:headEnd/>
            <a:tailEnd/>
          </a:ln>
        </p:spPr>
        <p:txBody>
          <a:bodyPr wrap="none">
            <a:spAutoFit/>
          </a:bodyPr>
          <a:lstStyle/>
          <a:p>
            <a:r>
              <a:rPr lang="de-DE" sz="2400" b="1" dirty="0"/>
              <a:t>Was tun, damit es richtig läuft?</a:t>
            </a:r>
            <a:endParaRPr lang="de-DE" sz="2400" dirty="0"/>
          </a:p>
        </p:txBody>
      </p:sp>
    </p:spTree>
    <p:extLst>
      <p:ext uri="{BB962C8B-B14F-4D97-AF65-F5344CB8AC3E}">
        <p14:creationId xmlns:p14="http://schemas.microsoft.com/office/powerpoint/2010/main" val="1755360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36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36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36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36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6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36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363">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36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dirty="0" smtClean="0"/>
              <a:t> / Seite: </a:t>
            </a:r>
            <a:fld id="{FEA0CD1A-A7D7-477F-9468-33A17D38DC63}" type="slidenum">
              <a:rPr lang="de-DE" smtClean="0"/>
              <a:pPr/>
              <a:t>16</a:t>
            </a:fld>
            <a:endParaRPr lang="de-DE" dirty="0" smtClean="0"/>
          </a:p>
        </p:txBody>
      </p:sp>
      <p:sp>
        <p:nvSpPr>
          <p:cNvPr id="15363" name="Text Box 3"/>
          <p:cNvSpPr txBox="1">
            <a:spLocks noChangeArrowheads="1"/>
          </p:cNvSpPr>
          <p:nvPr/>
        </p:nvSpPr>
        <p:spPr bwMode="auto">
          <a:xfrm>
            <a:off x="830912" y="1700808"/>
            <a:ext cx="7405688" cy="3785652"/>
          </a:xfrm>
          <a:prstGeom prst="rect">
            <a:avLst/>
          </a:prstGeom>
          <a:noFill/>
          <a:ln w="9525">
            <a:noFill/>
            <a:miter lim="800000"/>
            <a:headEnd/>
            <a:tailEnd/>
          </a:ln>
          <a:effectLst/>
        </p:spPr>
        <p:txBody>
          <a:bodyPr>
            <a:spAutoFit/>
          </a:bodyPr>
          <a:lstStyle/>
          <a:p>
            <a:pPr marL="285750" indent="-285750" eaLnBrk="1" hangingPunct="1">
              <a:buFont typeface="Arial" panose="020B0604020202020204" pitchFamily="34" charset="0"/>
              <a:buChar char="•"/>
            </a:pPr>
            <a:r>
              <a:rPr lang="de-DE" altLang="de-DE" b="1" dirty="0"/>
              <a:t>Geschenke</a:t>
            </a:r>
            <a:r>
              <a:rPr lang="de-DE" altLang="de-DE" dirty="0"/>
              <a:t> – Steuerfreigrenze (bei Überschreitung Steuerpflicht ab dem 1. Euro!)</a:t>
            </a:r>
          </a:p>
          <a:p>
            <a:pPr marL="857250" indent="-285750">
              <a:buFont typeface="Symbol" panose="05050102010706020507" pitchFamily="18" charset="2"/>
              <a:buChar char="-"/>
            </a:pPr>
            <a:r>
              <a:rPr lang="de-DE" altLang="de-DE" dirty="0"/>
              <a:t>bei persönlichem Anlass:	max. 60 € für gleichen Anlass</a:t>
            </a:r>
          </a:p>
          <a:p>
            <a:pPr marL="857250" indent="-285750">
              <a:buFont typeface="Symbol" panose="05050102010706020507" pitchFamily="18" charset="2"/>
              <a:buChar char="-"/>
            </a:pPr>
            <a:r>
              <a:rPr lang="de-DE" altLang="de-DE" dirty="0"/>
              <a:t>aus sonstigem Anlass: 	44 € </a:t>
            </a:r>
            <a:r>
              <a:rPr lang="de-DE" altLang="de-DE" dirty="0" smtClean="0"/>
              <a:t>/ Monat</a:t>
            </a:r>
            <a:endParaRPr lang="de-DE" altLang="de-DE" dirty="0"/>
          </a:p>
          <a:p>
            <a:pPr marL="857250" indent="-285750">
              <a:buFont typeface="Symbol" panose="05050102010706020507" pitchFamily="18" charset="2"/>
              <a:buChar char="-"/>
            </a:pPr>
            <a:r>
              <a:rPr lang="de-DE" altLang="de-DE" dirty="0"/>
              <a:t>Achtung: Amazon-Gutscheine werden wie Bargeld behandelt!</a:t>
            </a:r>
          </a:p>
          <a:p>
            <a:pPr marL="285750" indent="-285750" eaLnBrk="1" hangingPunct="1">
              <a:buFont typeface="Arial" panose="020B0604020202020204" pitchFamily="34" charset="0"/>
              <a:buChar char="•"/>
            </a:pPr>
            <a:endParaRPr lang="de-DE" altLang="de-DE" b="1" dirty="0" smtClean="0"/>
          </a:p>
          <a:p>
            <a:pPr marL="285750" indent="-285750" eaLnBrk="1" hangingPunct="1">
              <a:buFont typeface="Arial" panose="020B0604020202020204" pitchFamily="34" charset="0"/>
              <a:buChar char="•"/>
            </a:pPr>
            <a:r>
              <a:rPr lang="de-DE" altLang="de-DE" b="1" dirty="0" smtClean="0"/>
              <a:t>Bewirtung</a:t>
            </a:r>
            <a:endParaRPr lang="de-DE" altLang="de-DE" b="1" dirty="0"/>
          </a:p>
          <a:p>
            <a:pPr marL="857250" lvl="1" indent="-285750" eaLnBrk="1" hangingPunct="1">
              <a:buFont typeface="Symbol" panose="05050102010706020507" pitchFamily="18" charset="2"/>
              <a:buChar char="-"/>
            </a:pPr>
            <a:r>
              <a:rPr lang="de-DE" altLang="de-DE" dirty="0"/>
              <a:t>abhängig vom Teilnehmerkreis und Anlass</a:t>
            </a:r>
          </a:p>
          <a:p>
            <a:pPr marL="285750" indent="-285750" eaLnBrk="1" hangingPunct="1">
              <a:buFont typeface="Arial" panose="020B0604020202020204" pitchFamily="34" charset="0"/>
              <a:buChar char="•"/>
            </a:pPr>
            <a:endParaRPr lang="de-DE" altLang="de-DE" b="1" dirty="0" smtClean="0"/>
          </a:p>
          <a:p>
            <a:pPr marL="285750" indent="-285750" eaLnBrk="1" hangingPunct="1">
              <a:buFont typeface="Arial" panose="020B0604020202020204" pitchFamily="34" charset="0"/>
              <a:buChar char="•"/>
            </a:pPr>
            <a:r>
              <a:rPr lang="de-DE" altLang="de-DE" b="1" dirty="0" smtClean="0"/>
              <a:t>Betriebsveranstaltungen</a:t>
            </a:r>
            <a:r>
              <a:rPr lang="de-DE" altLang="de-DE" dirty="0" smtClean="0"/>
              <a:t> </a:t>
            </a:r>
            <a:r>
              <a:rPr lang="de-DE" altLang="de-DE" dirty="0"/>
              <a:t>(z. B. Helferfeste, Weihnachtsfeiern)</a:t>
            </a:r>
          </a:p>
          <a:p>
            <a:pPr marL="857250" lvl="1" indent="-285750">
              <a:buFont typeface="Symbol" panose="05050102010706020507" pitchFamily="18" charset="2"/>
              <a:buChar char="-"/>
            </a:pPr>
            <a:r>
              <a:rPr lang="de-DE" altLang="de-DE" dirty="0"/>
              <a:t>Freibetrag 110 € für max. 2 Veranstaltungen/Jahr</a:t>
            </a:r>
          </a:p>
          <a:p>
            <a:pPr eaLnBrk="1" hangingPunct="1"/>
            <a:endParaRPr lang="de-DE" altLang="de-DE" b="1" dirty="0" smtClean="0"/>
          </a:p>
          <a:p>
            <a:pPr eaLnBrk="1" hangingPunct="1"/>
            <a:r>
              <a:rPr lang="de-DE" altLang="de-DE" b="1" dirty="0" smtClean="0">
                <a:sym typeface="Wingdings" panose="05000000000000000000" pitchFamily="2" charset="2"/>
              </a:rPr>
              <a:t> </a:t>
            </a:r>
            <a:r>
              <a:rPr lang="de-DE" altLang="de-DE" b="1" dirty="0" smtClean="0"/>
              <a:t>Dokumentation </a:t>
            </a:r>
            <a:r>
              <a:rPr lang="de-DE" altLang="de-DE" b="1" dirty="0"/>
              <a:t>und Abrechnung über die entsprechenden Formulare zwingend!</a:t>
            </a:r>
          </a:p>
          <a:p>
            <a:pPr eaLnBrk="1" hangingPunct="1"/>
            <a:endParaRPr lang="de-DE" altLang="de-DE" dirty="0"/>
          </a:p>
        </p:txBody>
      </p:sp>
      <p:sp>
        <p:nvSpPr>
          <p:cNvPr id="19459" name="Text Box 2"/>
          <p:cNvSpPr txBox="1">
            <a:spLocks noChangeArrowheads="1"/>
          </p:cNvSpPr>
          <p:nvPr/>
        </p:nvSpPr>
        <p:spPr bwMode="auto">
          <a:xfrm>
            <a:off x="838200" y="759031"/>
            <a:ext cx="3127779" cy="461665"/>
          </a:xfrm>
          <a:prstGeom prst="rect">
            <a:avLst/>
          </a:prstGeom>
          <a:noFill/>
          <a:ln w="9525">
            <a:noFill/>
            <a:miter lim="800000"/>
            <a:headEnd/>
            <a:tailEnd/>
          </a:ln>
        </p:spPr>
        <p:txBody>
          <a:bodyPr wrap="none">
            <a:spAutoFit/>
          </a:bodyPr>
          <a:lstStyle/>
          <a:p>
            <a:r>
              <a:rPr lang="de-DE" sz="2400" b="1" dirty="0" smtClean="0"/>
              <a:t>Sondersachverhalte</a:t>
            </a:r>
            <a:endParaRPr lang="de-DE" dirty="0"/>
          </a:p>
        </p:txBody>
      </p:sp>
    </p:spTree>
    <p:extLst>
      <p:ext uri="{BB962C8B-B14F-4D97-AF65-F5344CB8AC3E}">
        <p14:creationId xmlns:p14="http://schemas.microsoft.com/office/powerpoint/2010/main" val="2346285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6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6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536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17</a:t>
            </a:fld>
            <a:endParaRPr lang="de-DE" smtClean="0"/>
          </a:p>
        </p:txBody>
      </p:sp>
      <p:sp>
        <p:nvSpPr>
          <p:cNvPr id="19459" name="Text Box 2"/>
          <p:cNvSpPr txBox="1">
            <a:spLocks noChangeArrowheads="1"/>
          </p:cNvSpPr>
          <p:nvPr/>
        </p:nvSpPr>
        <p:spPr bwMode="auto">
          <a:xfrm>
            <a:off x="838200" y="759031"/>
            <a:ext cx="5961697" cy="461665"/>
          </a:xfrm>
          <a:prstGeom prst="rect">
            <a:avLst/>
          </a:prstGeom>
          <a:noFill/>
          <a:ln w="9525">
            <a:noFill/>
            <a:miter lim="800000"/>
            <a:headEnd/>
            <a:tailEnd/>
          </a:ln>
        </p:spPr>
        <p:txBody>
          <a:bodyPr wrap="none">
            <a:spAutoFit/>
          </a:bodyPr>
          <a:lstStyle/>
          <a:p>
            <a:r>
              <a:rPr lang="de-DE" sz="2400" b="1" dirty="0"/>
              <a:t>Was tun, </a:t>
            </a:r>
            <a:r>
              <a:rPr lang="de-DE" sz="2400" b="1" dirty="0" smtClean="0"/>
              <a:t>wenn es nicht so richtig läuft?</a:t>
            </a:r>
            <a:endParaRPr lang="de-DE" sz="2400" dirty="0"/>
          </a:p>
        </p:txBody>
      </p:sp>
      <p:pic>
        <p:nvPicPr>
          <p:cNvPr id="5" name="Grafik 4"/>
          <p:cNvPicPr>
            <a:picLocks noChangeAspect="1"/>
          </p:cNvPicPr>
          <p:nvPr/>
        </p:nvPicPr>
        <p:blipFill>
          <a:blip r:embed="rId3">
            <a:duotone>
              <a:prstClr val="black"/>
              <a:srgbClr val="FE9934">
                <a:tint val="45000"/>
                <a:satMod val="400000"/>
              </a:srgbClr>
            </a:duotone>
            <a:extLst>
              <a:ext uri="{BEBA8EAE-BF5A-486C-A8C5-ECC9F3942E4B}">
                <a14:imgProps xmlns:a14="http://schemas.microsoft.com/office/drawing/2010/main">
                  <a14:imgLayer r:embed="rId4">
                    <a14:imgEffect>
                      <a14:artisticPhotocopy/>
                    </a14:imgEffect>
                    <a14:imgEffect>
                      <a14:colorTemperature colorTemp="4700"/>
                    </a14:imgEffect>
                    <a14:imgEffect>
                      <a14:saturation sat="66000"/>
                    </a14:imgEffect>
                  </a14:imgLayer>
                </a14:imgProps>
              </a:ext>
            </a:extLst>
          </a:blip>
          <a:stretch>
            <a:fillRect/>
          </a:stretch>
        </p:blipFill>
        <p:spPr>
          <a:xfrm>
            <a:off x="1177691" y="1424558"/>
            <a:ext cx="7285351" cy="3737172"/>
          </a:xfrm>
          <a:prstGeom prst="rect">
            <a:avLst/>
          </a:prstGeom>
        </p:spPr>
      </p:pic>
      <p:sp>
        <p:nvSpPr>
          <p:cNvPr id="6" name="Line 11"/>
          <p:cNvSpPr>
            <a:spLocks noChangeShapeType="1"/>
          </p:cNvSpPr>
          <p:nvPr/>
        </p:nvSpPr>
        <p:spPr bwMode="auto">
          <a:xfrm>
            <a:off x="1233975" y="5517232"/>
            <a:ext cx="72390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7" name="Text Box 12"/>
          <p:cNvSpPr txBox="1">
            <a:spLocks noChangeArrowheads="1"/>
          </p:cNvSpPr>
          <p:nvPr/>
        </p:nvSpPr>
        <p:spPr bwMode="auto">
          <a:xfrm>
            <a:off x="3635896" y="5053681"/>
            <a:ext cx="2597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b="1" dirty="0"/>
              <a:t>Mittel wird immer stärker</a:t>
            </a:r>
          </a:p>
        </p:txBody>
      </p:sp>
    </p:spTree>
    <p:extLst>
      <p:ext uri="{BB962C8B-B14F-4D97-AF65-F5344CB8AC3E}">
        <p14:creationId xmlns:p14="http://schemas.microsoft.com/office/powerpoint/2010/main" val="32251603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18</a:t>
            </a:fld>
            <a:endParaRPr lang="de-DE" smtClean="0"/>
          </a:p>
        </p:txBody>
      </p:sp>
      <p:sp>
        <p:nvSpPr>
          <p:cNvPr id="15363" name="Text Box 3"/>
          <p:cNvSpPr txBox="1">
            <a:spLocks noChangeArrowheads="1"/>
          </p:cNvSpPr>
          <p:nvPr/>
        </p:nvSpPr>
        <p:spPr bwMode="auto">
          <a:xfrm>
            <a:off x="830912" y="1700808"/>
            <a:ext cx="7405688" cy="4447371"/>
          </a:xfrm>
          <a:prstGeom prst="rect">
            <a:avLst/>
          </a:prstGeom>
          <a:noFill/>
          <a:ln w="9525">
            <a:noFill/>
            <a:miter lim="800000"/>
            <a:headEnd/>
            <a:tailEnd/>
          </a:ln>
          <a:effectLst/>
        </p:spPr>
        <p:txBody>
          <a:bodyPr>
            <a:spAutoFit/>
          </a:bodyPr>
          <a:lstStyle/>
          <a:p>
            <a:pPr marL="180975" indent="-180975" eaLnBrk="1" hangingPunct="1"/>
            <a:r>
              <a:rPr lang="de-DE" altLang="de-DE" b="1" dirty="0"/>
              <a:t>Ermahnung</a:t>
            </a:r>
          </a:p>
          <a:p>
            <a:pPr marL="342900" indent="-342900" eaLnBrk="1" hangingPunct="1">
              <a:buFontTx/>
              <a:buChar char="•"/>
            </a:pPr>
            <a:r>
              <a:rPr lang="de-DE" altLang="de-DE" sz="1400" dirty="0"/>
              <a:t>rügt ein vertragswidriges Fehlverhalten</a:t>
            </a:r>
          </a:p>
          <a:p>
            <a:pPr marL="342900" indent="-342900" eaLnBrk="1" hangingPunct="1">
              <a:buFontTx/>
              <a:buChar char="•"/>
            </a:pPr>
            <a:r>
              <a:rPr lang="de-DE" altLang="de-DE" sz="1400" dirty="0"/>
              <a:t>mahnt zur Besserung</a:t>
            </a:r>
          </a:p>
          <a:p>
            <a:pPr marL="342900" indent="-342900" eaLnBrk="1" hangingPunct="1">
              <a:buFontTx/>
              <a:buChar char="•"/>
            </a:pPr>
            <a:r>
              <a:rPr lang="de-DE" altLang="de-DE" sz="1400" dirty="0"/>
              <a:t>Im Falle der mündlichen Ermahnung ist die Dokumentation des Gesprächs erforderlich</a:t>
            </a:r>
          </a:p>
          <a:p>
            <a:pPr eaLnBrk="1" hangingPunct="1"/>
            <a:endParaRPr lang="de-DE" altLang="de-DE" b="1" dirty="0"/>
          </a:p>
          <a:p>
            <a:pPr eaLnBrk="1" hangingPunct="1"/>
            <a:r>
              <a:rPr lang="de-DE" altLang="de-DE" b="1" dirty="0" smtClean="0"/>
              <a:t>Abmahnung </a:t>
            </a:r>
            <a:r>
              <a:rPr lang="de-DE" altLang="de-DE" dirty="0" smtClean="0"/>
              <a:t>- zusätzlich </a:t>
            </a:r>
            <a:r>
              <a:rPr lang="de-DE" altLang="de-DE" dirty="0"/>
              <a:t>zu den Bestandteilen der Ermahnung:</a:t>
            </a:r>
          </a:p>
          <a:p>
            <a:pPr eaLnBrk="1" hangingPunct="1">
              <a:buFontTx/>
              <a:buChar char="•"/>
            </a:pPr>
            <a:r>
              <a:rPr lang="de-DE" altLang="de-DE" dirty="0"/>
              <a:t> </a:t>
            </a:r>
            <a:r>
              <a:rPr lang="de-DE" altLang="de-DE" sz="1400" dirty="0"/>
              <a:t>droht arbeitsrechtliche Konsequenzen bei weiterem Verstoß bis hin zur Kündigung an</a:t>
            </a:r>
          </a:p>
          <a:p>
            <a:pPr marL="180975" indent="-180975" eaLnBrk="1" hangingPunct="1"/>
            <a:endParaRPr lang="de-DE" altLang="de-DE" sz="1400" i="1" dirty="0">
              <a:sym typeface="Wingdings" pitchFamily="2" charset="2"/>
            </a:endParaRPr>
          </a:p>
          <a:p>
            <a:pPr marL="180975" indent="-180975" eaLnBrk="1" hangingPunct="1"/>
            <a:r>
              <a:rPr lang="de-DE" altLang="de-DE" sz="1400" i="1" dirty="0">
                <a:sym typeface="Wingdings" pitchFamily="2" charset="2"/>
              </a:rPr>
              <a:t>Formale Voraussetzungen:</a:t>
            </a:r>
          </a:p>
          <a:p>
            <a:pPr marL="180975" indent="-180975" eaLnBrk="1" hangingPunct="1">
              <a:spcBef>
                <a:spcPts val="600"/>
              </a:spcBef>
              <a:buFontTx/>
              <a:buChar char="•"/>
            </a:pPr>
            <a:r>
              <a:rPr lang="de-DE" altLang="de-DE" sz="1400" dirty="0">
                <a:sym typeface="Wingdings" pitchFamily="2" charset="2"/>
              </a:rPr>
              <a:t>schriftlich, unter Benennung des Zeitpunktes und Beschreibung des Verstoßes</a:t>
            </a:r>
          </a:p>
          <a:p>
            <a:pPr marL="180975" indent="-180975" eaLnBrk="1" hangingPunct="1">
              <a:spcBef>
                <a:spcPts val="600"/>
              </a:spcBef>
              <a:buFontTx/>
              <a:buChar char="•"/>
            </a:pPr>
            <a:r>
              <a:rPr lang="de-DE" altLang="de-DE" sz="1400" dirty="0">
                <a:sym typeface="Wingdings" pitchFamily="2" charset="2"/>
              </a:rPr>
              <a:t>in einem zeitlich begrenzten Rahmen (max. innerhalb von 14 Tagen nach Verstoß)</a:t>
            </a:r>
          </a:p>
          <a:p>
            <a:pPr marL="180975" indent="-180975" eaLnBrk="1" hangingPunct="1">
              <a:spcBef>
                <a:spcPts val="600"/>
              </a:spcBef>
              <a:buFontTx/>
              <a:buChar char="•"/>
            </a:pPr>
            <a:r>
              <a:rPr lang="de-DE" altLang="de-DE" sz="1400" dirty="0">
                <a:sym typeface="Wingdings" pitchFamily="2" charset="2"/>
              </a:rPr>
              <a:t>Möglichkeit einräumen zur Gegendarstellung / ggf. Anhörung vorab</a:t>
            </a:r>
          </a:p>
          <a:p>
            <a:pPr marL="180975" indent="-180975" eaLnBrk="1" hangingPunct="1">
              <a:spcBef>
                <a:spcPts val="600"/>
              </a:spcBef>
              <a:buFontTx/>
              <a:buChar char="•"/>
            </a:pPr>
            <a:r>
              <a:rPr lang="de-DE" altLang="de-DE" sz="1400" dirty="0"/>
              <a:t>bei einer anderen Pflichtverletzung muss neu abgemahnt werden</a:t>
            </a:r>
            <a:endParaRPr lang="de-DE" altLang="de-DE" sz="1400" dirty="0">
              <a:sym typeface="Wingdings" pitchFamily="2" charset="2"/>
            </a:endParaRPr>
          </a:p>
          <a:p>
            <a:pPr eaLnBrk="1" hangingPunct="1"/>
            <a:endParaRPr lang="de-DE" altLang="de-DE" sz="1400" dirty="0">
              <a:sym typeface="Wingdings" pitchFamily="2" charset="2"/>
            </a:endParaRPr>
          </a:p>
          <a:p>
            <a:pPr marL="180975" indent="-180975" eaLnBrk="1" hangingPunct="1">
              <a:buClr>
                <a:srgbClr val="FC2A14"/>
              </a:buClr>
              <a:buFont typeface="Arial" charset="0"/>
              <a:buChar char="►"/>
            </a:pPr>
            <a:r>
              <a:rPr lang="de-DE" altLang="de-DE" sz="1400" dirty="0">
                <a:sym typeface="Wingdings" pitchFamily="2" charset="2"/>
              </a:rPr>
              <a:t> </a:t>
            </a:r>
            <a:r>
              <a:rPr lang="de-DE" altLang="de-DE" sz="1400" b="1" dirty="0">
                <a:sym typeface="Wingdings" pitchFamily="2" charset="2"/>
              </a:rPr>
              <a:t>bei Schwierigkeiten und Vertragsverstößen sofort handeln</a:t>
            </a:r>
          </a:p>
          <a:p>
            <a:pPr marL="180975" indent="-180975" eaLnBrk="1" hangingPunct="1">
              <a:spcBef>
                <a:spcPts val="600"/>
              </a:spcBef>
              <a:buClr>
                <a:srgbClr val="FC2A14"/>
              </a:buClr>
              <a:buFont typeface="Arial" charset="0"/>
              <a:buChar char="►"/>
            </a:pPr>
            <a:r>
              <a:rPr lang="de-DE" altLang="de-DE" sz="1400" dirty="0">
                <a:sym typeface="Wingdings" pitchFamily="2" charset="2"/>
              </a:rPr>
              <a:t> </a:t>
            </a:r>
            <a:r>
              <a:rPr lang="de-DE" altLang="de-DE" sz="1400" b="1" dirty="0">
                <a:sym typeface="Wingdings" pitchFamily="2" charset="2"/>
              </a:rPr>
              <a:t>Voraussetzung für verhaltensbedingte Kündigung</a:t>
            </a:r>
            <a:endParaRPr lang="de-DE" altLang="de-DE" b="1" dirty="0">
              <a:sym typeface="Wingdings" pitchFamily="2" charset="2"/>
            </a:endParaRPr>
          </a:p>
          <a:p>
            <a:pPr eaLnBrk="1" hangingPunct="1"/>
            <a:endParaRPr lang="de-DE" altLang="de-DE" dirty="0"/>
          </a:p>
        </p:txBody>
      </p:sp>
      <p:sp>
        <p:nvSpPr>
          <p:cNvPr id="19459" name="Text Box 2"/>
          <p:cNvSpPr txBox="1">
            <a:spLocks noChangeArrowheads="1"/>
          </p:cNvSpPr>
          <p:nvPr/>
        </p:nvSpPr>
        <p:spPr bwMode="auto">
          <a:xfrm>
            <a:off x="838200" y="759031"/>
            <a:ext cx="5961697" cy="461665"/>
          </a:xfrm>
          <a:prstGeom prst="rect">
            <a:avLst/>
          </a:prstGeom>
          <a:noFill/>
          <a:ln w="9525">
            <a:noFill/>
            <a:miter lim="800000"/>
            <a:headEnd/>
            <a:tailEnd/>
          </a:ln>
        </p:spPr>
        <p:txBody>
          <a:bodyPr wrap="none">
            <a:spAutoFit/>
          </a:bodyPr>
          <a:lstStyle/>
          <a:p>
            <a:r>
              <a:rPr lang="de-DE" sz="2400" b="1" dirty="0"/>
              <a:t>Was tun, </a:t>
            </a:r>
            <a:r>
              <a:rPr lang="de-DE" sz="2400" b="1" dirty="0" smtClean="0"/>
              <a:t>wenn es nicht so richtig läuft?</a:t>
            </a:r>
            <a:endParaRPr lang="de-DE" sz="2400" dirty="0"/>
          </a:p>
        </p:txBody>
      </p:sp>
    </p:spTree>
    <p:extLst>
      <p:ext uri="{BB962C8B-B14F-4D97-AF65-F5344CB8AC3E}">
        <p14:creationId xmlns:p14="http://schemas.microsoft.com/office/powerpoint/2010/main" val="375121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6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6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36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6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36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363">
                                            <p:txEl>
                                              <p:pRg st="14" end="1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36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19</a:t>
            </a:fld>
            <a:endParaRPr lang="de-DE" smtClean="0"/>
          </a:p>
        </p:txBody>
      </p:sp>
      <p:sp>
        <p:nvSpPr>
          <p:cNvPr id="19459" name="Text Box 2"/>
          <p:cNvSpPr txBox="1">
            <a:spLocks noChangeArrowheads="1"/>
          </p:cNvSpPr>
          <p:nvPr/>
        </p:nvSpPr>
        <p:spPr bwMode="auto">
          <a:xfrm>
            <a:off x="838200" y="759031"/>
            <a:ext cx="5961697" cy="461665"/>
          </a:xfrm>
          <a:prstGeom prst="rect">
            <a:avLst/>
          </a:prstGeom>
          <a:noFill/>
          <a:ln w="9525">
            <a:noFill/>
            <a:miter lim="800000"/>
            <a:headEnd/>
            <a:tailEnd/>
          </a:ln>
        </p:spPr>
        <p:txBody>
          <a:bodyPr wrap="none">
            <a:spAutoFit/>
          </a:bodyPr>
          <a:lstStyle/>
          <a:p>
            <a:r>
              <a:rPr lang="de-DE" sz="2400" b="1" dirty="0"/>
              <a:t>Was tun, </a:t>
            </a:r>
            <a:r>
              <a:rPr lang="de-DE" sz="2400" b="1" dirty="0" smtClean="0"/>
              <a:t>wenn es nicht so richtig läuft?</a:t>
            </a:r>
            <a:endParaRPr lang="de-DE" sz="2400" dirty="0"/>
          </a:p>
        </p:txBody>
      </p:sp>
      <p:sp>
        <p:nvSpPr>
          <p:cNvPr id="4" name="Rectangle 2"/>
          <p:cNvSpPr>
            <a:spLocks noChangeArrowheads="1"/>
          </p:cNvSpPr>
          <p:nvPr/>
        </p:nvSpPr>
        <p:spPr bwMode="auto">
          <a:xfrm>
            <a:off x="990600" y="1371600"/>
            <a:ext cx="7848600" cy="504825"/>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sz="1800" b="1" dirty="0" smtClean="0"/>
              <a:t>Beschäftigung beenden</a:t>
            </a:r>
          </a:p>
        </p:txBody>
      </p:sp>
      <p:sp>
        <p:nvSpPr>
          <p:cNvPr id="5" name="Rectangle 3"/>
          <p:cNvSpPr>
            <a:spLocks noChangeArrowheads="1"/>
          </p:cNvSpPr>
          <p:nvPr/>
        </p:nvSpPr>
        <p:spPr bwMode="auto">
          <a:xfrm>
            <a:off x="6084888" y="2205038"/>
            <a:ext cx="2735262" cy="647700"/>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passiv</a:t>
            </a:r>
          </a:p>
          <a:p>
            <a:pPr algn="ctr" eaLnBrk="1" hangingPunct="1">
              <a:defRPr/>
            </a:pPr>
            <a:r>
              <a:rPr lang="de-DE" altLang="de-DE" dirty="0" smtClean="0"/>
              <a:t>= automatisch</a:t>
            </a:r>
          </a:p>
        </p:txBody>
      </p:sp>
      <p:sp>
        <p:nvSpPr>
          <p:cNvPr id="6" name="Rectangle 4"/>
          <p:cNvSpPr>
            <a:spLocks noChangeArrowheads="1"/>
          </p:cNvSpPr>
          <p:nvPr/>
        </p:nvSpPr>
        <p:spPr bwMode="auto">
          <a:xfrm>
            <a:off x="971550" y="2205038"/>
            <a:ext cx="4895850" cy="647700"/>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aktiv</a:t>
            </a:r>
          </a:p>
        </p:txBody>
      </p:sp>
      <p:sp>
        <p:nvSpPr>
          <p:cNvPr id="7" name="Line 5"/>
          <p:cNvSpPr>
            <a:spLocks noChangeShapeType="1"/>
          </p:cNvSpPr>
          <p:nvPr/>
        </p:nvSpPr>
        <p:spPr bwMode="auto">
          <a:xfrm>
            <a:off x="3429000" y="1905000"/>
            <a:ext cx="0" cy="288925"/>
          </a:xfrm>
          <a:prstGeom prst="line">
            <a:avLst/>
          </a:prstGeom>
          <a:noFill/>
          <a:ln w="76200">
            <a:solidFill>
              <a:schemeClr val="accent4"/>
            </a:solidFill>
            <a:round/>
            <a:headEnd/>
            <a:tailEnd type="triangle" w="med" len="med"/>
          </a:ln>
          <a:effectLst/>
          <a:extLst/>
        </p:spPr>
        <p:txBody>
          <a:bodyPr/>
          <a:lstStyle/>
          <a:p>
            <a:pPr>
              <a:defRPr/>
            </a:pPr>
            <a:endParaRPr lang="de-DE">
              <a:latin typeface="Arial" charset="0"/>
            </a:endParaRPr>
          </a:p>
        </p:txBody>
      </p:sp>
      <p:sp>
        <p:nvSpPr>
          <p:cNvPr id="8" name="Line 6"/>
          <p:cNvSpPr>
            <a:spLocks noChangeShapeType="1"/>
          </p:cNvSpPr>
          <p:nvPr/>
        </p:nvSpPr>
        <p:spPr bwMode="auto">
          <a:xfrm>
            <a:off x="7467600" y="1905000"/>
            <a:ext cx="0" cy="288925"/>
          </a:xfrm>
          <a:prstGeom prst="line">
            <a:avLst/>
          </a:prstGeom>
          <a:noFill/>
          <a:ln w="76200">
            <a:solidFill>
              <a:schemeClr val="accent4"/>
            </a:solidFill>
            <a:round/>
            <a:headEnd/>
            <a:tailEnd type="triangle" w="med" len="med"/>
          </a:ln>
          <a:effectLst/>
          <a:extLst/>
        </p:spPr>
        <p:txBody>
          <a:bodyPr/>
          <a:lstStyle/>
          <a:p>
            <a:pPr>
              <a:defRPr/>
            </a:pPr>
            <a:endParaRPr lang="de-DE">
              <a:latin typeface="Arial" charset="0"/>
            </a:endParaRPr>
          </a:p>
        </p:txBody>
      </p:sp>
      <p:sp>
        <p:nvSpPr>
          <p:cNvPr id="9" name="Rectangle 7"/>
          <p:cNvSpPr>
            <a:spLocks noChangeArrowheads="1"/>
          </p:cNvSpPr>
          <p:nvPr/>
        </p:nvSpPr>
        <p:spPr bwMode="auto">
          <a:xfrm>
            <a:off x="6084888" y="3213100"/>
            <a:ext cx="1295400" cy="792163"/>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befristetes</a:t>
            </a:r>
          </a:p>
          <a:p>
            <a:pPr algn="ctr" eaLnBrk="1" hangingPunct="1">
              <a:defRPr/>
            </a:pPr>
            <a:r>
              <a:rPr lang="de-DE" altLang="de-DE" b="1" dirty="0" smtClean="0"/>
              <a:t>Arbeits-</a:t>
            </a:r>
          </a:p>
          <a:p>
            <a:pPr algn="ctr" eaLnBrk="1" hangingPunct="1">
              <a:defRPr/>
            </a:pPr>
            <a:r>
              <a:rPr lang="de-DE" altLang="de-DE" b="1" dirty="0" smtClean="0"/>
              <a:t>verhältnis</a:t>
            </a:r>
          </a:p>
        </p:txBody>
      </p:sp>
      <p:sp>
        <p:nvSpPr>
          <p:cNvPr id="10" name="Rectangle 8"/>
          <p:cNvSpPr>
            <a:spLocks noChangeArrowheads="1"/>
          </p:cNvSpPr>
          <p:nvPr/>
        </p:nvSpPr>
        <p:spPr bwMode="auto">
          <a:xfrm>
            <a:off x="7524750" y="3213100"/>
            <a:ext cx="1295400" cy="792163"/>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Rente</a:t>
            </a:r>
          </a:p>
        </p:txBody>
      </p:sp>
      <p:sp>
        <p:nvSpPr>
          <p:cNvPr id="11" name="Line 9"/>
          <p:cNvSpPr>
            <a:spLocks noChangeShapeType="1"/>
          </p:cNvSpPr>
          <p:nvPr/>
        </p:nvSpPr>
        <p:spPr bwMode="auto">
          <a:xfrm>
            <a:off x="6732588" y="2924175"/>
            <a:ext cx="0" cy="2159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2" name="Line 10"/>
          <p:cNvSpPr>
            <a:spLocks noChangeShapeType="1"/>
          </p:cNvSpPr>
          <p:nvPr/>
        </p:nvSpPr>
        <p:spPr bwMode="auto">
          <a:xfrm>
            <a:off x="8172450" y="2924175"/>
            <a:ext cx="0" cy="2159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3" name="Rectangle 11"/>
          <p:cNvSpPr>
            <a:spLocks noChangeArrowheads="1"/>
          </p:cNvSpPr>
          <p:nvPr/>
        </p:nvSpPr>
        <p:spPr bwMode="auto">
          <a:xfrm>
            <a:off x="971550" y="3213100"/>
            <a:ext cx="3168650" cy="792163"/>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Kündigung</a:t>
            </a:r>
          </a:p>
        </p:txBody>
      </p:sp>
      <p:sp>
        <p:nvSpPr>
          <p:cNvPr id="14" name="Rectangle 12"/>
          <p:cNvSpPr>
            <a:spLocks noChangeArrowheads="1"/>
          </p:cNvSpPr>
          <p:nvPr/>
        </p:nvSpPr>
        <p:spPr bwMode="auto">
          <a:xfrm>
            <a:off x="4356100" y="3213100"/>
            <a:ext cx="1512888" cy="792163"/>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Aufhebungs-</a:t>
            </a:r>
          </a:p>
          <a:p>
            <a:pPr algn="ctr" eaLnBrk="1" hangingPunct="1">
              <a:defRPr/>
            </a:pPr>
            <a:r>
              <a:rPr lang="de-DE" altLang="de-DE" b="1" dirty="0" smtClean="0"/>
              <a:t>vertrag</a:t>
            </a:r>
          </a:p>
        </p:txBody>
      </p:sp>
      <p:sp>
        <p:nvSpPr>
          <p:cNvPr id="15" name="Line 13"/>
          <p:cNvSpPr>
            <a:spLocks noChangeShapeType="1"/>
          </p:cNvSpPr>
          <p:nvPr/>
        </p:nvSpPr>
        <p:spPr bwMode="auto">
          <a:xfrm>
            <a:off x="2555875" y="2924175"/>
            <a:ext cx="0" cy="2159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6" name="Line 14"/>
          <p:cNvSpPr>
            <a:spLocks noChangeShapeType="1"/>
          </p:cNvSpPr>
          <p:nvPr/>
        </p:nvSpPr>
        <p:spPr bwMode="auto">
          <a:xfrm>
            <a:off x="5003800" y="2924175"/>
            <a:ext cx="0" cy="2159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7" name="Rectangle 15"/>
          <p:cNvSpPr>
            <a:spLocks noChangeArrowheads="1"/>
          </p:cNvSpPr>
          <p:nvPr/>
        </p:nvSpPr>
        <p:spPr bwMode="auto">
          <a:xfrm>
            <a:off x="971550" y="4508500"/>
            <a:ext cx="1439863" cy="1008063"/>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dirty="0" smtClean="0"/>
              <a:t>durch</a:t>
            </a:r>
          </a:p>
          <a:p>
            <a:pPr algn="ctr" eaLnBrk="1" hangingPunct="1">
              <a:defRPr/>
            </a:pPr>
            <a:r>
              <a:rPr lang="de-DE" altLang="de-DE" b="1" dirty="0" smtClean="0"/>
              <a:t>Mitarbeiter/in</a:t>
            </a:r>
          </a:p>
        </p:txBody>
      </p:sp>
      <p:sp>
        <p:nvSpPr>
          <p:cNvPr id="18" name="Rectangle 16"/>
          <p:cNvSpPr>
            <a:spLocks noChangeArrowheads="1"/>
          </p:cNvSpPr>
          <p:nvPr/>
        </p:nvSpPr>
        <p:spPr bwMode="auto">
          <a:xfrm>
            <a:off x="2700338" y="4508500"/>
            <a:ext cx="1439862" cy="1008063"/>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dirty="0" smtClean="0"/>
              <a:t>durch</a:t>
            </a:r>
          </a:p>
          <a:p>
            <a:pPr algn="ctr" eaLnBrk="1" hangingPunct="1">
              <a:defRPr/>
            </a:pPr>
            <a:r>
              <a:rPr lang="de-DE" altLang="de-DE" b="1" dirty="0" smtClean="0"/>
              <a:t>Kirchen-</a:t>
            </a:r>
          </a:p>
          <a:p>
            <a:pPr algn="ctr" eaLnBrk="1" hangingPunct="1">
              <a:defRPr/>
            </a:pPr>
            <a:r>
              <a:rPr lang="de-DE" altLang="de-DE" b="1" dirty="0" smtClean="0"/>
              <a:t>gemeinde</a:t>
            </a:r>
          </a:p>
        </p:txBody>
      </p:sp>
      <p:sp>
        <p:nvSpPr>
          <p:cNvPr id="19" name="Line 17"/>
          <p:cNvSpPr>
            <a:spLocks noChangeShapeType="1"/>
          </p:cNvSpPr>
          <p:nvPr/>
        </p:nvSpPr>
        <p:spPr bwMode="auto">
          <a:xfrm>
            <a:off x="1403350" y="4076700"/>
            <a:ext cx="0" cy="360363"/>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20" name="Line 18"/>
          <p:cNvSpPr>
            <a:spLocks noChangeShapeType="1"/>
          </p:cNvSpPr>
          <p:nvPr/>
        </p:nvSpPr>
        <p:spPr bwMode="auto">
          <a:xfrm>
            <a:off x="3635375" y="4076700"/>
            <a:ext cx="0" cy="360363"/>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21" name="Text Box 19"/>
          <p:cNvSpPr txBox="1">
            <a:spLocks noChangeArrowheads="1"/>
          </p:cNvSpPr>
          <p:nvPr/>
        </p:nvSpPr>
        <p:spPr bwMode="auto">
          <a:xfrm>
            <a:off x="1763713" y="4076700"/>
            <a:ext cx="17287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de-DE" altLang="de-DE" sz="1400" dirty="0"/>
              <a:t>Fristen beachten</a:t>
            </a:r>
          </a:p>
        </p:txBody>
      </p:sp>
      <p:sp>
        <p:nvSpPr>
          <p:cNvPr id="22" name="Text Box 20"/>
          <p:cNvSpPr txBox="1">
            <a:spLocks noChangeArrowheads="1"/>
          </p:cNvSpPr>
          <p:nvPr/>
        </p:nvSpPr>
        <p:spPr bwMode="auto">
          <a:xfrm>
            <a:off x="2700338" y="5589588"/>
            <a:ext cx="17272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buFontTx/>
              <a:buChar char="•"/>
            </a:pPr>
            <a:r>
              <a:rPr lang="de-DE" altLang="de-DE" sz="1400"/>
              <a:t> mit Grund</a:t>
            </a:r>
          </a:p>
          <a:p>
            <a:pPr eaLnBrk="1" hangingPunct="1">
              <a:buFontTx/>
              <a:buChar char="•"/>
            </a:pPr>
            <a:r>
              <a:rPr lang="de-DE" altLang="de-DE" sz="1400"/>
              <a:t> ggf. Abmahnung</a:t>
            </a:r>
          </a:p>
          <a:p>
            <a:pPr eaLnBrk="1" hangingPunct="1"/>
            <a:r>
              <a:rPr lang="de-DE" altLang="de-DE" sz="1400"/>
              <a:t>  erforderlich</a:t>
            </a:r>
          </a:p>
        </p:txBody>
      </p:sp>
      <p:sp>
        <p:nvSpPr>
          <p:cNvPr id="23" name="Text Box 21"/>
          <p:cNvSpPr txBox="1">
            <a:spLocks noChangeArrowheads="1"/>
          </p:cNvSpPr>
          <p:nvPr/>
        </p:nvSpPr>
        <p:spPr bwMode="auto">
          <a:xfrm>
            <a:off x="971550" y="5734050"/>
            <a:ext cx="14398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buFontTx/>
              <a:buChar char="•"/>
            </a:pPr>
            <a:r>
              <a:rPr lang="de-DE" altLang="de-DE" sz="1400"/>
              <a:t> ohne Grund</a:t>
            </a:r>
          </a:p>
        </p:txBody>
      </p:sp>
      <p:sp>
        <p:nvSpPr>
          <p:cNvPr id="24" name="Text Box 22"/>
          <p:cNvSpPr txBox="1">
            <a:spLocks noChangeArrowheads="1"/>
          </p:cNvSpPr>
          <p:nvPr/>
        </p:nvSpPr>
        <p:spPr bwMode="auto">
          <a:xfrm>
            <a:off x="4356100" y="4149725"/>
            <a:ext cx="1511300" cy="183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10000"/>
              </a:spcBef>
              <a:buFontTx/>
              <a:buChar char="•"/>
            </a:pPr>
            <a:r>
              <a:rPr lang="de-DE" altLang="de-DE" sz="1400"/>
              <a:t> gegenseitiges</a:t>
            </a:r>
          </a:p>
          <a:p>
            <a:pPr eaLnBrk="1" hangingPunct="1"/>
            <a:r>
              <a:rPr lang="de-DE" altLang="de-DE" sz="1400"/>
              <a:t>  Einvernehmen</a:t>
            </a:r>
          </a:p>
          <a:p>
            <a:pPr eaLnBrk="1" hangingPunct="1">
              <a:spcBef>
                <a:spcPct val="10000"/>
              </a:spcBef>
              <a:buFontTx/>
              <a:buChar char="•"/>
            </a:pPr>
            <a:r>
              <a:rPr lang="de-DE" altLang="de-DE" sz="1400"/>
              <a:t> Fristen müssen</a:t>
            </a:r>
          </a:p>
          <a:p>
            <a:pPr eaLnBrk="1" hangingPunct="1"/>
            <a:r>
              <a:rPr lang="de-DE" altLang="de-DE" sz="1400"/>
              <a:t>  nicht beachtet</a:t>
            </a:r>
          </a:p>
          <a:p>
            <a:pPr eaLnBrk="1" hangingPunct="1"/>
            <a:r>
              <a:rPr lang="de-DE" altLang="de-DE" sz="1400"/>
              <a:t>  werden</a:t>
            </a:r>
          </a:p>
          <a:p>
            <a:pPr eaLnBrk="1" hangingPunct="1">
              <a:spcBef>
                <a:spcPct val="10000"/>
              </a:spcBef>
              <a:buFontTx/>
              <a:buChar char="•"/>
            </a:pPr>
            <a:r>
              <a:rPr lang="de-DE" altLang="de-DE" sz="1400"/>
              <a:t> Kündigung soll</a:t>
            </a:r>
          </a:p>
          <a:p>
            <a:pPr eaLnBrk="1" hangingPunct="1"/>
            <a:r>
              <a:rPr lang="de-DE" altLang="de-DE" sz="1400"/>
              <a:t>  vermieden</a:t>
            </a:r>
          </a:p>
          <a:p>
            <a:pPr eaLnBrk="1" hangingPunct="1"/>
            <a:r>
              <a:rPr lang="de-DE" altLang="de-DE" sz="1400"/>
              <a:t>  werden</a:t>
            </a:r>
          </a:p>
        </p:txBody>
      </p:sp>
      <p:sp>
        <p:nvSpPr>
          <p:cNvPr id="25" name="Text Box 28"/>
          <p:cNvSpPr txBox="1">
            <a:spLocks noChangeArrowheads="1"/>
          </p:cNvSpPr>
          <p:nvPr/>
        </p:nvSpPr>
        <p:spPr bwMode="auto">
          <a:xfrm rot="-1734424">
            <a:off x="5141109" y="4967993"/>
            <a:ext cx="4126033"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r" eaLnBrk="1" fontAlgn="base" hangingPunct="1">
              <a:spcBef>
                <a:spcPct val="50000"/>
              </a:spcBef>
              <a:spcAft>
                <a:spcPct val="0"/>
              </a:spcAft>
            </a:pPr>
            <a:r>
              <a:rPr lang="de-DE" altLang="de-DE" sz="1500" b="1" dirty="0">
                <a:solidFill>
                  <a:srgbClr val="CC0000"/>
                </a:solidFill>
              </a:rPr>
              <a:t>Mitteilung an Verrechnungsstelle wenn Mitarbeiter </a:t>
            </a:r>
            <a:r>
              <a:rPr lang="de-DE" altLang="de-DE" sz="1500" b="1" dirty="0" smtClean="0">
                <a:solidFill>
                  <a:srgbClr val="CC0000"/>
                </a:solidFill>
              </a:rPr>
              <a:t>Arbeitsverhältnis </a:t>
            </a:r>
            <a:r>
              <a:rPr lang="de-DE" altLang="de-DE" sz="1500" b="1" dirty="0">
                <a:solidFill>
                  <a:srgbClr val="CC0000"/>
                </a:solidFill>
              </a:rPr>
              <a:t>beendet hat </a:t>
            </a:r>
            <a:r>
              <a:rPr lang="de-DE" altLang="de-DE" sz="1500" b="1" dirty="0" smtClean="0">
                <a:solidFill>
                  <a:srgbClr val="CC0000"/>
                </a:solidFill>
              </a:rPr>
              <a:t>!</a:t>
            </a:r>
            <a:endParaRPr lang="de-DE" altLang="de-DE" sz="1500" b="1" dirty="0">
              <a:solidFill>
                <a:srgbClr val="CC0000"/>
              </a:solidFill>
            </a:endParaRPr>
          </a:p>
        </p:txBody>
      </p:sp>
    </p:spTree>
    <p:extLst>
      <p:ext uri="{BB962C8B-B14F-4D97-AF65-F5344CB8AC3E}">
        <p14:creationId xmlns:p14="http://schemas.microsoft.com/office/powerpoint/2010/main" val="3034079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p:bldP spid="22" grpId="0"/>
      <p:bldP spid="23" grpId="0"/>
      <p:bldP spid="24" grpId="0"/>
      <p:bldP spid="2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Datumsplatzhalter 1"/>
          <p:cNvSpPr>
            <a:spLocks noGrp="1"/>
          </p:cNvSpPr>
          <p:nvPr>
            <p:ph type="dt" sz="quarter" idx="10"/>
          </p:nvPr>
        </p:nvSpPr>
        <p:spPr>
          <a:noFill/>
        </p:spPr>
        <p:txBody>
          <a:bodyPr/>
          <a:lstStyle/>
          <a:p>
            <a:fld id="{D9FD3EFE-49F3-4BEE-ABD9-761FC22A908E}" type="datetime4">
              <a:rPr lang="de-DE" smtClean="0"/>
              <a:pPr/>
              <a:t>16. Oktober 2020</a:t>
            </a:fld>
            <a:r>
              <a:rPr lang="de-DE" smtClean="0"/>
              <a:t> / Seite: </a:t>
            </a:r>
            <a:fld id="{5EB8AD7D-FD29-463C-A98D-E7CBE1EC5C57}" type="slidenum">
              <a:rPr lang="de-DE" smtClean="0"/>
              <a:pPr/>
              <a:t>2</a:t>
            </a:fld>
            <a:endParaRPr lang="de-DE" smtClean="0"/>
          </a:p>
        </p:txBody>
      </p:sp>
      <p:sp>
        <p:nvSpPr>
          <p:cNvPr id="15362" name="Rectangle 2"/>
          <p:cNvSpPr>
            <a:spLocks noChangeArrowheads="1"/>
          </p:cNvSpPr>
          <p:nvPr/>
        </p:nvSpPr>
        <p:spPr bwMode="auto">
          <a:xfrm>
            <a:off x="-396552" y="476672"/>
            <a:ext cx="7772400" cy="720154"/>
          </a:xfrm>
          <a:prstGeom prst="rect">
            <a:avLst/>
          </a:prstGeom>
          <a:noFill/>
          <a:ln w="9525">
            <a:noFill/>
            <a:miter lim="800000"/>
            <a:headEnd/>
            <a:tailEnd/>
          </a:ln>
        </p:spPr>
        <p:txBody>
          <a:bodyPr/>
          <a:lstStyle/>
          <a:p>
            <a:pPr algn="ctr"/>
            <a:r>
              <a:rPr lang="de-DE" sz="4400" dirty="0" smtClean="0">
                <a:solidFill>
                  <a:schemeClr val="tx2"/>
                </a:solidFill>
              </a:rPr>
              <a:t>Agenda</a:t>
            </a:r>
            <a:endParaRPr lang="de-DE" sz="4400" dirty="0">
              <a:solidFill>
                <a:schemeClr val="tx2"/>
              </a:solidFill>
            </a:endParaRPr>
          </a:p>
        </p:txBody>
      </p:sp>
      <p:sp>
        <p:nvSpPr>
          <p:cNvPr id="7171" name="Text Box 3"/>
          <p:cNvSpPr txBox="1">
            <a:spLocks noChangeArrowheads="1"/>
          </p:cNvSpPr>
          <p:nvPr/>
        </p:nvSpPr>
        <p:spPr bwMode="auto">
          <a:xfrm>
            <a:off x="1185528" y="1268760"/>
            <a:ext cx="7634944" cy="4760278"/>
          </a:xfrm>
          <a:prstGeom prst="rect">
            <a:avLst/>
          </a:prstGeom>
          <a:noFill/>
          <a:ln w="9525">
            <a:noFill/>
            <a:miter lim="800000"/>
            <a:headEnd/>
            <a:tailEnd/>
          </a:ln>
        </p:spPr>
        <p:txBody>
          <a:bodyPr wrap="square">
            <a:spAutoFit/>
          </a:bodyPr>
          <a:lstStyle/>
          <a:p>
            <a:pPr>
              <a:spcBef>
                <a:spcPts val="500"/>
              </a:spcBef>
              <a:spcAft>
                <a:spcPts val="500"/>
              </a:spcAft>
            </a:pPr>
            <a:endParaRPr lang="de-DE" sz="2000" b="1" dirty="0" smtClean="0"/>
          </a:p>
          <a:p>
            <a:pPr marL="457200" indent="-457200">
              <a:spcBef>
                <a:spcPts val="500"/>
              </a:spcBef>
              <a:spcAft>
                <a:spcPts val="500"/>
              </a:spcAft>
              <a:buFont typeface="+mj-lt"/>
              <a:buAutoNum type="arabicPeriod"/>
            </a:pPr>
            <a:r>
              <a:rPr lang="de-DE" sz="2000" b="1" dirty="0" smtClean="0"/>
              <a:t>Rechtsgrundlagen</a:t>
            </a:r>
            <a:endParaRPr lang="de-DE" sz="2000" b="1" dirty="0"/>
          </a:p>
          <a:p>
            <a:pPr marL="914400" lvl="1" indent="-457200">
              <a:spcBef>
                <a:spcPts val="500"/>
              </a:spcBef>
              <a:spcAft>
                <a:spcPts val="500"/>
              </a:spcAft>
              <a:buFont typeface="Arial" panose="020B0604020202020204" pitchFamily="34" charset="0"/>
              <a:buChar char="•"/>
            </a:pPr>
            <a:r>
              <a:rPr lang="de-DE" sz="2000" b="1" dirty="0" smtClean="0"/>
              <a:t>Arbeitsrechtliche </a:t>
            </a:r>
            <a:r>
              <a:rPr lang="de-DE" sz="2000" b="1" dirty="0"/>
              <a:t>Grundlagen</a:t>
            </a:r>
          </a:p>
          <a:p>
            <a:pPr marL="914400" lvl="1" indent="-457200">
              <a:spcBef>
                <a:spcPts val="500"/>
              </a:spcBef>
              <a:spcAft>
                <a:spcPts val="500"/>
              </a:spcAft>
              <a:buFont typeface="Arial" panose="020B0604020202020204" pitchFamily="34" charset="0"/>
              <a:buChar char="•"/>
            </a:pPr>
            <a:r>
              <a:rPr lang="de-DE" sz="2000" b="1" dirty="0"/>
              <a:t>Grundordnung des kirchlichen Dienstes</a:t>
            </a:r>
          </a:p>
          <a:p>
            <a:pPr marL="914400" lvl="1" indent="-457200">
              <a:spcBef>
                <a:spcPts val="500"/>
              </a:spcBef>
              <a:spcAft>
                <a:spcPts val="500"/>
              </a:spcAft>
              <a:buFont typeface="Arial" panose="020B0604020202020204" pitchFamily="34" charset="0"/>
              <a:buChar char="•"/>
            </a:pPr>
            <a:r>
              <a:rPr lang="de-DE" sz="2000" b="1" dirty="0"/>
              <a:t>Stellenplan</a:t>
            </a:r>
          </a:p>
          <a:p>
            <a:pPr marL="914400" lvl="1" indent="-457200">
              <a:spcBef>
                <a:spcPts val="500"/>
              </a:spcBef>
              <a:spcAft>
                <a:spcPts val="500"/>
              </a:spcAft>
              <a:buFont typeface="Arial" panose="020B0604020202020204" pitchFamily="34" charset="0"/>
              <a:buChar char="•"/>
            </a:pPr>
            <a:r>
              <a:rPr lang="de-DE" sz="2000" b="1" dirty="0"/>
              <a:t>Hindernisse</a:t>
            </a:r>
          </a:p>
          <a:p>
            <a:pPr marL="457200" indent="-457200">
              <a:spcBef>
                <a:spcPts val="500"/>
              </a:spcBef>
              <a:spcAft>
                <a:spcPts val="500"/>
              </a:spcAft>
              <a:buFont typeface="+mj-lt"/>
              <a:buAutoNum type="arabicPeriod"/>
            </a:pPr>
            <a:r>
              <a:rPr lang="de-DE" sz="2000" b="1" dirty="0" smtClean="0"/>
              <a:t>Arten </a:t>
            </a:r>
            <a:r>
              <a:rPr lang="de-DE" sz="2000" b="1" dirty="0"/>
              <a:t>der Beschäftigung</a:t>
            </a:r>
          </a:p>
          <a:p>
            <a:pPr marL="457200" indent="-457200">
              <a:spcBef>
                <a:spcPts val="500"/>
              </a:spcBef>
              <a:spcAft>
                <a:spcPts val="500"/>
              </a:spcAft>
              <a:buFont typeface="+mj-lt"/>
              <a:buAutoNum type="arabicPeriod"/>
            </a:pPr>
            <a:r>
              <a:rPr lang="de-DE" sz="2000" b="1" dirty="0" smtClean="0"/>
              <a:t>Was </a:t>
            </a:r>
            <a:r>
              <a:rPr lang="de-DE" sz="2000" b="1" dirty="0"/>
              <a:t>tun, damit es richtig läuft?</a:t>
            </a:r>
          </a:p>
          <a:p>
            <a:pPr marL="457200" indent="-457200">
              <a:spcBef>
                <a:spcPts val="500"/>
              </a:spcBef>
              <a:spcAft>
                <a:spcPts val="500"/>
              </a:spcAft>
              <a:buFont typeface="+mj-lt"/>
              <a:buAutoNum type="arabicPeriod"/>
            </a:pPr>
            <a:r>
              <a:rPr lang="de-DE" sz="2000" b="1" dirty="0" smtClean="0"/>
              <a:t>Sondersachverhalte</a:t>
            </a:r>
            <a:endParaRPr lang="de-DE" sz="2000" b="1" dirty="0"/>
          </a:p>
          <a:p>
            <a:pPr marL="457200" indent="-457200">
              <a:spcBef>
                <a:spcPts val="500"/>
              </a:spcBef>
              <a:spcAft>
                <a:spcPts val="500"/>
              </a:spcAft>
              <a:buFont typeface="+mj-lt"/>
              <a:buAutoNum type="arabicPeriod"/>
            </a:pPr>
            <a:r>
              <a:rPr lang="de-DE" sz="2000" b="1" dirty="0" smtClean="0"/>
              <a:t>Was </a:t>
            </a:r>
            <a:r>
              <a:rPr lang="de-DE" sz="2000" b="1" dirty="0"/>
              <a:t>tun, wenn es nicht </a:t>
            </a:r>
            <a:r>
              <a:rPr lang="de-DE" sz="2000" b="1" dirty="0" smtClean="0"/>
              <a:t>so richtig </a:t>
            </a:r>
            <a:r>
              <a:rPr lang="de-DE" sz="2000" b="1" dirty="0"/>
              <a:t>läuft?</a:t>
            </a:r>
          </a:p>
          <a:p>
            <a:pPr marL="457200" indent="-457200">
              <a:spcBef>
                <a:spcPts val="500"/>
              </a:spcBef>
              <a:spcAft>
                <a:spcPts val="500"/>
              </a:spcAft>
              <a:buFont typeface="+mj-lt"/>
              <a:buAutoNum type="arabicPeriod"/>
            </a:pPr>
            <a:r>
              <a:rPr lang="de-DE" sz="2000" b="1" dirty="0" smtClean="0"/>
              <a:t>Mitarbeitervertretung</a:t>
            </a:r>
            <a:endParaRPr lang="de-DE"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1">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1">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7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20</a:t>
            </a:fld>
            <a:endParaRPr lang="de-DE" smtClean="0"/>
          </a:p>
        </p:txBody>
      </p:sp>
      <p:sp>
        <p:nvSpPr>
          <p:cNvPr id="19459" name="Text Box 2"/>
          <p:cNvSpPr txBox="1">
            <a:spLocks noChangeArrowheads="1"/>
          </p:cNvSpPr>
          <p:nvPr/>
        </p:nvSpPr>
        <p:spPr bwMode="auto">
          <a:xfrm>
            <a:off x="838200" y="759031"/>
            <a:ext cx="5961697" cy="461665"/>
          </a:xfrm>
          <a:prstGeom prst="rect">
            <a:avLst/>
          </a:prstGeom>
          <a:noFill/>
          <a:ln w="9525">
            <a:noFill/>
            <a:miter lim="800000"/>
            <a:headEnd/>
            <a:tailEnd/>
          </a:ln>
        </p:spPr>
        <p:txBody>
          <a:bodyPr wrap="none">
            <a:spAutoFit/>
          </a:bodyPr>
          <a:lstStyle/>
          <a:p>
            <a:r>
              <a:rPr lang="de-DE" sz="2400" b="1" dirty="0"/>
              <a:t>Was tun, </a:t>
            </a:r>
            <a:r>
              <a:rPr lang="de-DE" sz="2400" b="1" dirty="0" smtClean="0"/>
              <a:t>wenn es nicht so richtig läuft?</a:t>
            </a:r>
            <a:endParaRPr lang="de-DE" sz="2400" dirty="0"/>
          </a:p>
        </p:txBody>
      </p:sp>
      <p:sp>
        <p:nvSpPr>
          <p:cNvPr id="5" name="Rectangle 2"/>
          <p:cNvSpPr>
            <a:spLocks noChangeArrowheads="1"/>
          </p:cNvSpPr>
          <p:nvPr/>
        </p:nvSpPr>
        <p:spPr bwMode="auto">
          <a:xfrm>
            <a:off x="2484438" y="1412875"/>
            <a:ext cx="4752975" cy="649288"/>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Kündigung</a:t>
            </a:r>
          </a:p>
        </p:txBody>
      </p:sp>
      <p:sp>
        <p:nvSpPr>
          <p:cNvPr id="6" name="Rectangle 3"/>
          <p:cNvSpPr>
            <a:spLocks noChangeArrowheads="1"/>
          </p:cNvSpPr>
          <p:nvPr/>
        </p:nvSpPr>
        <p:spPr bwMode="auto">
          <a:xfrm>
            <a:off x="1547813" y="2924175"/>
            <a:ext cx="2089150" cy="720725"/>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verhaltensbedingte</a:t>
            </a:r>
          </a:p>
          <a:p>
            <a:pPr algn="ctr" eaLnBrk="1" hangingPunct="1">
              <a:defRPr/>
            </a:pPr>
            <a:r>
              <a:rPr lang="de-DE" altLang="de-DE" b="1" dirty="0" smtClean="0"/>
              <a:t>Kündigung</a:t>
            </a:r>
          </a:p>
        </p:txBody>
      </p:sp>
      <p:sp>
        <p:nvSpPr>
          <p:cNvPr id="7" name="Rectangle 4"/>
          <p:cNvSpPr>
            <a:spLocks noChangeArrowheads="1"/>
          </p:cNvSpPr>
          <p:nvPr/>
        </p:nvSpPr>
        <p:spPr bwMode="auto">
          <a:xfrm>
            <a:off x="6011863" y="2924175"/>
            <a:ext cx="2089150" cy="719138"/>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betriebsbedingte</a:t>
            </a:r>
          </a:p>
          <a:p>
            <a:pPr algn="ctr" eaLnBrk="1" hangingPunct="1">
              <a:defRPr/>
            </a:pPr>
            <a:r>
              <a:rPr lang="de-DE" altLang="de-DE" b="1" dirty="0" smtClean="0"/>
              <a:t>Kündigung</a:t>
            </a:r>
          </a:p>
        </p:txBody>
      </p:sp>
      <p:sp>
        <p:nvSpPr>
          <p:cNvPr id="8" name="Rectangle 5"/>
          <p:cNvSpPr>
            <a:spLocks noChangeArrowheads="1"/>
          </p:cNvSpPr>
          <p:nvPr/>
        </p:nvSpPr>
        <p:spPr bwMode="auto">
          <a:xfrm>
            <a:off x="3779838" y="2924175"/>
            <a:ext cx="2089150" cy="720725"/>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personenbedingte</a:t>
            </a:r>
          </a:p>
          <a:p>
            <a:pPr algn="ctr" eaLnBrk="1" hangingPunct="1">
              <a:defRPr/>
            </a:pPr>
            <a:r>
              <a:rPr lang="de-DE" altLang="de-DE" b="1" dirty="0" smtClean="0"/>
              <a:t>Kündigung</a:t>
            </a:r>
          </a:p>
        </p:txBody>
      </p:sp>
      <p:sp>
        <p:nvSpPr>
          <p:cNvPr id="9" name="Line 6"/>
          <p:cNvSpPr>
            <a:spLocks noChangeShapeType="1"/>
          </p:cNvSpPr>
          <p:nvPr/>
        </p:nvSpPr>
        <p:spPr bwMode="auto">
          <a:xfrm flipH="1">
            <a:off x="2917825" y="2236433"/>
            <a:ext cx="719138" cy="57626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0" name="Line 7"/>
          <p:cNvSpPr>
            <a:spLocks noChangeShapeType="1"/>
          </p:cNvSpPr>
          <p:nvPr/>
        </p:nvSpPr>
        <p:spPr bwMode="auto">
          <a:xfrm>
            <a:off x="5795963" y="2236433"/>
            <a:ext cx="792163" cy="57626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1" name="Line 8"/>
          <p:cNvSpPr>
            <a:spLocks noChangeShapeType="1"/>
          </p:cNvSpPr>
          <p:nvPr/>
        </p:nvSpPr>
        <p:spPr bwMode="auto">
          <a:xfrm>
            <a:off x="4787900" y="2236433"/>
            <a:ext cx="0" cy="57626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2" name="Text Box 9"/>
          <p:cNvSpPr txBox="1">
            <a:spLocks noChangeArrowheads="1"/>
          </p:cNvSpPr>
          <p:nvPr/>
        </p:nvSpPr>
        <p:spPr bwMode="auto">
          <a:xfrm>
            <a:off x="1553205" y="3714750"/>
            <a:ext cx="2016125" cy="1871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200" i="1" dirty="0"/>
              <a:t>Beispiel:</a:t>
            </a:r>
          </a:p>
          <a:p>
            <a:pPr eaLnBrk="1" hangingPunct="1">
              <a:spcBef>
                <a:spcPct val="20000"/>
              </a:spcBef>
              <a:buFontTx/>
              <a:buChar char="•"/>
            </a:pPr>
            <a:r>
              <a:rPr lang="de-DE" altLang="de-DE" sz="1400" dirty="0"/>
              <a:t> Nichteinhaltung der</a:t>
            </a:r>
          </a:p>
          <a:p>
            <a:pPr eaLnBrk="1" hangingPunct="1"/>
            <a:r>
              <a:rPr lang="de-DE" altLang="de-DE" sz="1400" dirty="0"/>
              <a:t>  </a:t>
            </a:r>
            <a:r>
              <a:rPr lang="de-DE" altLang="de-DE" sz="1400" dirty="0" smtClean="0"/>
              <a:t>Arbeitszeit</a:t>
            </a:r>
            <a:endParaRPr lang="de-DE" altLang="de-DE" sz="1400" dirty="0"/>
          </a:p>
          <a:p>
            <a:pPr eaLnBrk="1" hangingPunct="1">
              <a:spcBef>
                <a:spcPct val="10000"/>
              </a:spcBef>
              <a:buFontTx/>
              <a:buChar char="•"/>
            </a:pPr>
            <a:r>
              <a:rPr lang="de-DE" altLang="de-DE" sz="1400" dirty="0"/>
              <a:t> mangelnder </a:t>
            </a:r>
          </a:p>
          <a:p>
            <a:pPr eaLnBrk="1" hangingPunct="1"/>
            <a:r>
              <a:rPr lang="de-DE" altLang="de-DE" sz="1400" dirty="0"/>
              <a:t>  Leistungswille</a:t>
            </a:r>
          </a:p>
          <a:p>
            <a:pPr eaLnBrk="1" hangingPunct="1">
              <a:spcBef>
                <a:spcPct val="10000"/>
              </a:spcBef>
              <a:buFontTx/>
              <a:buChar char="•"/>
            </a:pPr>
            <a:r>
              <a:rPr lang="de-DE" altLang="de-DE" sz="1400" dirty="0"/>
              <a:t> Nichtbeachtung von</a:t>
            </a:r>
          </a:p>
          <a:p>
            <a:pPr eaLnBrk="1" hangingPunct="1"/>
            <a:r>
              <a:rPr lang="de-DE" altLang="de-DE" sz="1400" dirty="0"/>
              <a:t>  Anweisungen</a:t>
            </a:r>
          </a:p>
          <a:p>
            <a:pPr eaLnBrk="1" hangingPunct="1"/>
            <a:endParaRPr lang="de-DE" altLang="de-DE" sz="1400" dirty="0"/>
          </a:p>
        </p:txBody>
      </p:sp>
      <p:sp>
        <p:nvSpPr>
          <p:cNvPr id="13" name="Text Box 10"/>
          <p:cNvSpPr txBox="1">
            <a:spLocks noChangeArrowheads="1"/>
          </p:cNvSpPr>
          <p:nvPr/>
        </p:nvSpPr>
        <p:spPr bwMode="auto">
          <a:xfrm>
            <a:off x="3779838" y="3708538"/>
            <a:ext cx="2016125"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200" i="1" dirty="0"/>
              <a:t>Beispiel:</a:t>
            </a:r>
          </a:p>
          <a:p>
            <a:pPr eaLnBrk="1" hangingPunct="1">
              <a:spcBef>
                <a:spcPct val="20000"/>
              </a:spcBef>
              <a:buFontTx/>
              <a:buChar char="•"/>
            </a:pPr>
            <a:r>
              <a:rPr lang="de-DE" altLang="de-DE" sz="1400" dirty="0"/>
              <a:t> Krankheit</a:t>
            </a:r>
          </a:p>
          <a:p>
            <a:pPr eaLnBrk="1" hangingPunct="1">
              <a:spcBef>
                <a:spcPct val="10000"/>
              </a:spcBef>
            </a:pPr>
            <a:r>
              <a:rPr lang="de-DE" altLang="de-DE" sz="1400" dirty="0"/>
              <a:t> </a:t>
            </a:r>
          </a:p>
          <a:p>
            <a:pPr eaLnBrk="1" hangingPunct="1"/>
            <a:endParaRPr lang="de-DE" altLang="de-DE" sz="1400" dirty="0"/>
          </a:p>
        </p:txBody>
      </p:sp>
      <p:sp>
        <p:nvSpPr>
          <p:cNvPr id="14" name="Text Box 11"/>
          <p:cNvSpPr txBox="1">
            <a:spLocks noChangeArrowheads="1"/>
          </p:cNvSpPr>
          <p:nvPr/>
        </p:nvSpPr>
        <p:spPr bwMode="auto">
          <a:xfrm>
            <a:off x="6011863" y="3708538"/>
            <a:ext cx="2233612" cy="97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200" i="1" dirty="0"/>
              <a:t>Beispiel:</a:t>
            </a:r>
          </a:p>
          <a:p>
            <a:pPr eaLnBrk="1" hangingPunct="1">
              <a:spcBef>
                <a:spcPct val="20000"/>
              </a:spcBef>
              <a:buFontTx/>
              <a:buChar char="•"/>
            </a:pPr>
            <a:r>
              <a:rPr lang="de-DE" altLang="de-DE" sz="1400" dirty="0"/>
              <a:t> Wegfall von Tätigkeiten</a:t>
            </a:r>
          </a:p>
          <a:p>
            <a:pPr eaLnBrk="1" hangingPunct="1">
              <a:spcBef>
                <a:spcPct val="10000"/>
              </a:spcBef>
              <a:buFontTx/>
              <a:buChar char="•"/>
            </a:pPr>
            <a:r>
              <a:rPr lang="de-DE" altLang="de-DE" sz="1400" dirty="0"/>
              <a:t> Verkauf von Gebäuden </a:t>
            </a:r>
          </a:p>
          <a:p>
            <a:pPr eaLnBrk="1" hangingPunct="1"/>
            <a:endParaRPr lang="de-DE" altLang="de-DE" sz="1400" dirty="0"/>
          </a:p>
        </p:txBody>
      </p:sp>
      <p:sp>
        <p:nvSpPr>
          <p:cNvPr id="15" name="Text Box 14"/>
          <p:cNvSpPr txBox="1">
            <a:spLocks noChangeArrowheads="1"/>
          </p:cNvSpPr>
          <p:nvPr/>
        </p:nvSpPr>
        <p:spPr bwMode="auto">
          <a:xfrm>
            <a:off x="719138" y="5445125"/>
            <a:ext cx="8317358" cy="954088"/>
          </a:xfrm>
          <a:prstGeom prst="rect">
            <a:avLst/>
          </a:prstGeom>
          <a:noFill/>
          <a:ln w="22225">
            <a:solidFill>
              <a:srgbClr val="C00000"/>
            </a:solidFill>
            <a:miter lim="800000"/>
            <a:headEnd/>
            <a:tailEnd/>
          </a:ln>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de-DE" altLang="de-DE" sz="1400" dirty="0"/>
              <a:t>Eine außerordentliche (fristlose) Kündigung ist nur bei Vorliegen eines besonders gewichtigen Grundes möglich, wenn das Abwarten der Kündigungsfristen nicht zumutbar ist. Die Kündigung kann nur inner-halb von zwei Wochen erfolgen. Die Frist beginnt mit dem Zeitpunkt, in dem der Kündigungsberechtigte von den für die Kündigung maßgebenden Tatsachen Kenntnis erlangt.</a:t>
            </a:r>
          </a:p>
        </p:txBody>
      </p:sp>
    </p:spTree>
    <p:extLst>
      <p:ext uri="{BB962C8B-B14F-4D97-AF65-F5344CB8AC3E}">
        <p14:creationId xmlns:p14="http://schemas.microsoft.com/office/powerpoint/2010/main" val="736246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p:bldP spid="13" grpId="0"/>
      <p:bldP spid="14" grpId="0"/>
      <p:bldP spid="1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21</a:t>
            </a:fld>
            <a:endParaRPr lang="de-DE" smtClean="0"/>
          </a:p>
        </p:txBody>
      </p:sp>
      <p:sp>
        <p:nvSpPr>
          <p:cNvPr id="15363" name="Text Box 3"/>
          <p:cNvSpPr txBox="1">
            <a:spLocks noChangeArrowheads="1"/>
          </p:cNvSpPr>
          <p:nvPr/>
        </p:nvSpPr>
        <p:spPr bwMode="auto">
          <a:xfrm>
            <a:off x="830912" y="1700808"/>
            <a:ext cx="7405688" cy="4093428"/>
          </a:xfrm>
          <a:prstGeom prst="rect">
            <a:avLst/>
          </a:prstGeom>
          <a:noFill/>
          <a:ln w="9525">
            <a:noFill/>
            <a:miter lim="800000"/>
            <a:headEnd/>
            <a:tailEnd/>
          </a:ln>
          <a:effectLst/>
        </p:spPr>
        <p:txBody>
          <a:bodyPr>
            <a:spAutoFit/>
          </a:bodyPr>
          <a:lstStyle/>
          <a:p>
            <a:pPr eaLnBrk="1" hangingPunct="1">
              <a:tabLst>
                <a:tab pos="1611313" algn="l"/>
                <a:tab pos="2422525" algn="l"/>
                <a:tab pos="4487863" algn="l"/>
              </a:tabLst>
            </a:pPr>
            <a:r>
              <a:rPr lang="de-DE" altLang="de-DE" i="1" dirty="0"/>
              <a:t>Rechtsgrundlage</a:t>
            </a:r>
            <a:r>
              <a:rPr lang="de-DE" altLang="de-DE" i="1" dirty="0" smtClean="0"/>
              <a:t>: </a:t>
            </a:r>
            <a:r>
              <a:rPr lang="de-DE" altLang="de-DE" b="1" dirty="0" smtClean="0"/>
              <a:t>Mitarbeitervertretungsordnung </a:t>
            </a:r>
            <a:r>
              <a:rPr lang="de-DE" altLang="de-DE" b="1" dirty="0"/>
              <a:t>der Erzdiözese Freiburg (MAVO)</a:t>
            </a:r>
          </a:p>
          <a:p>
            <a:pPr eaLnBrk="1" hangingPunct="1">
              <a:tabLst>
                <a:tab pos="1611313" algn="l"/>
                <a:tab pos="2422525" algn="l"/>
                <a:tab pos="4487863" algn="l"/>
              </a:tabLst>
            </a:pPr>
            <a:endParaRPr lang="de-DE" altLang="de-DE" b="1" dirty="0"/>
          </a:p>
          <a:p>
            <a:pPr eaLnBrk="1" hangingPunct="1">
              <a:tabLst>
                <a:tab pos="1611313" algn="l"/>
                <a:tab pos="2422525" algn="l"/>
                <a:tab pos="4487863" algn="l"/>
              </a:tabLst>
            </a:pPr>
            <a:r>
              <a:rPr lang="de-DE" altLang="de-DE" i="1" dirty="0"/>
              <a:t>Allgemeines:</a:t>
            </a:r>
            <a:r>
              <a:rPr lang="de-DE" altLang="de-DE" dirty="0"/>
              <a:t>	</a:t>
            </a:r>
          </a:p>
          <a:p>
            <a:pPr marL="285750" indent="-285750" eaLnBrk="1" hangingPunct="1">
              <a:buFont typeface="Arial" panose="020B0604020202020204" pitchFamily="34" charset="0"/>
              <a:buChar char="•"/>
              <a:tabLst>
                <a:tab pos="1611313" algn="l"/>
                <a:tab pos="2422525" algn="l"/>
                <a:tab pos="4487863" algn="l"/>
              </a:tabLst>
            </a:pPr>
            <a:r>
              <a:rPr lang="de-DE" altLang="de-DE" dirty="0"/>
              <a:t>Die Kirche hat von ihrem Recht </a:t>
            </a:r>
            <a:r>
              <a:rPr lang="de-DE" altLang="de-DE" u="sng" dirty="0"/>
              <a:t>eigene </a:t>
            </a:r>
            <a:r>
              <a:rPr lang="de-DE" altLang="de-DE" dirty="0"/>
              <a:t>Normen zu schaffen</a:t>
            </a:r>
            <a:br>
              <a:rPr lang="de-DE" altLang="de-DE" dirty="0"/>
            </a:br>
            <a:r>
              <a:rPr lang="de-DE" altLang="de-DE" dirty="0"/>
              <a:t>Gebrauch gemacht und ein eigenes Mitarbeitervertretungsrecht geschaffen.</a:t>
            </a:r>
          </a:p>
          <a:p>
            <a:pPr marL="285750" indent="-285750" eaLnBrk="1" hangingPunct="1">
              <a:buFont typeface="Arial" panose="020B0604020202020204" pitchFamily="34" charset="0"/>
              <a:buChar char="•"/>
              <a:tabLst>
                <a:tab pos="1611313" algn="l"/>
                <a:tab pos="2422525" algn="l"/>
                <a:tab pos="4487863" algn="l"/>
              </a:tabLst>
            </a:pPr>
            <a:r>
              <a:rPr lang="de-DE" altLang="de-DE" dirty="0"/>
              <a:t>Betriebsverfassungsrecht (gewerblicher/betrieblicher Bereich) und Personalvertretungsrecht (öffentlicher Bereich) gelten somit </a:t>
            </a:r>
            <a:r>
              <a:rPr lang="de-DE" altLang="de-DE" u="sng" dirty="0"/>
              <a:t>nicht</a:t>
            </a:r>
            <a:r>
              <a:rPr lang="de-DE" altLang="de-DE" dirty="0"/>
              <a:t> für den kirchlichen Bereich</a:t>
            </a:r>
          </a:p>
          <a:p>
            <a:pPr eaLnBrk="1" hangingPunct="1">
              <a:spcBef>
                <a:spcPct val="25000"/>
              </a:spcBef>
              <a:tabLst>
                <a:tab pos="1611313" algn="l"/>
                <a:tab pos="2422525" algn="l"/>
                <a:tab pos="4487863" algn="l"/>
              </a:tabLst>
            </a:pPr>
            <a:endParaRPr lang="de-DE" altLang="de-DE" dirty="0"/>
          </a:p>
          <a:p>
            <a:pPr eaLnBrk="1" hangingPunct="1">
              <a:tabLst>
                <a:tab pos="1611313" algn="l"/>
                <a:tab pos="2422525" algn="l"/>
                <a:tab pos="4487863" algn="l"/>
              </a:tabLst>
            </a:pPr>
            <a:r>
              <a:rPr lang="de-DE" altLang="de-DE" i="1" dirty="0"/>
              <a:t>Hinweise:</a:t>
            </a:r>
            <a:r>
              <a:rPr lang="de-DE" altLang="de-DE" dirty="0"/>
              <a:t>	</a:t>
            </a:r>
          </a:p>
          <a:p>
            <a:pPr marL="285750" indent="-285750" eaLnBrk="1" hangingPunct="1">
              <a:buFont typeface="Arial" panose="020B0604020202020204" pitchFamily="34" charset="0"/>
              <a:buChar char="•"/>
              <a:tabLst>
                <a:tab pos="1611313" algn="l"/>
                <a:tab pos="2422525" algn="l"/>
                <a:tab pos="4487863" algn="l"/>
              </a:tabLst>
            </a:pPr>
            <a:r>
              <a:rPr lang="de-DE" altLang="de-DE" dirty="0"/>
              <a:t>als Dienstgeber handelt der Stiftungsrat  </a:t>
            </a:r>
            <a:br>
              <a:rPr lang="de-DE" altLang="de-DE" dirty="0"/>
            </a:br>
            <a:r>
              <a:rPr lang="de-DE" altLang="de-DE" dirty="0"/>
              <a:t>Leiter </a:t>
            </a:r>
            <a:r>
              <a:rPr lang="de-DE" altLang="de-DE" dirty="0" err="1"/>
              <a:t>Kigde</a:t>
            </a:r>
            <a:r>
              <a:rPr lang="de-DE" altLang="de-DE" dirty="0"/>
              <a:t>/</a:t>
            </a:r>
            <a:r>
              <a:rPr lang="de-DE" altLang="de-DE" dirty="0" err="1"/>
              <a:t>StR</a:t>
            </a:r>
            <a:r>
              <a:rPr lang="de-DE" altLang="de-DE" dirty="0"/>
              <a:t> kann sich in bestimmten Fällen durch die Leitung der Verrechnungsstelle vertreten lassen (§§ 2 Abs. 2 S. 2 i. V. m. 55 MAVO)</a:t>
            </a:r>
          </a:p>
          <a:p>
            <a:pPr marL="285750" indent="-285750" eaLnBrk="1" hangingPunct="1">
              <a:buFont typeface="Arial" panose="020B0604020202020204" pitchFamily="34" charset="0"/>
              <a:buChar char="•"/>
              <a:tabLst>
                <a:tab pos="1611313" algn="l"/>
                <a:tab pos="2422525" algn="l"/>
                <a:tab pos="4487863" algn="l"/>
              </a:tabLst>
            </a:pPr>
            <a:r>
              <a:rPr lang="de-DE" altLang="de-DE" dirty="0"/>
              <a:t>Die durch die Tätigkeit der Mitarbeitervertretung entstehenden Kosten trägt gem. § 17 MAVO der Dienstgeber und damit die </a:t>
            </a:r>
            <a:r>
              <a:rPr lang="de-DE" altLang="de-DE" dirty="0" smtClean="0"/>
              <a:t>Kirchengemeinde</a:t>
            </a:r>
            <a:endParaRPr lang="de-DE" altLang="de-DE" dirty="0"/>
          </a:p>
        </p:txBody>
      </p:sp>
      <p:sp>
        <p:nvSpPr>
          <p:cNvPr id="19459" name="Text Box 2"/>
          <p:cNvSpPr txBox="1">
            <a:spLocks noChangeArrowheads="1"/>
          </p:cNvSpPr>
          <p:nvPr/>
        </p:nvSpPr>
        <p:spPr bwMode="auto">
          <a:xfrm>
            <a:off x="838200" y="759031"/>
            <a:ext cx="3281668" cy="461665"/>
          </a:xfrm>
          <a:prstGeom prst="rect">
            <a:avLst/>
          </a:prstGeom>
          <a:noFill/>
          <a:ln w="9525">
            <a:noFill/>
            <a:miter lim="800000"/>
            <a:headEnd/>
            <a:tailEnd/>
          </a:ln>
        </p:spPr>
        <p:txBody>
          <a:bodyPr wrap="none">
            <a:spAutoFit/>
          </a:bodyPr>
          <a:lstStyle/>
          <a:p>
            <a:r>
              <a:rPr lang="de-DE" sz="2400" b="1" dirty="0" smtClean="0"/>
              <a:t>Mitarbeitervertretung</a:t>
            </a:r>
            <a:endParaRPr lang="de-DE" sz="2400" dirty="0"/>
          </a:p>
        </p:txBody>
      </p:sp>
    </p:spTree>
    <p:extLst>
      <p:ext uri="{BB962C8B-B14F-4D97-AF65-F5344CB8AC3E}">
        <p14:creationId xmlns:p14="http://schemas.microsoft.com/office/powerpoint/2010/main" val="908333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36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22</a:t>
            </a:fld>
            <a:endParaRPr lang="de-DE" smtClean="0"/>
          </a:p>
        </p:txBody>
      </p:sp>
      <p:sp>
        <p:nvSpPr>
          <p:cNvPr id="15363" name="Text Box 3"/>
          <p:cNvSpPr txBox="1">
            <a:spLocks noChangeArrowheads="1"/>
          </p:cNvSpPr>
          <p:nvPr/>
        </p:nvSpPr>
        <p:spPr bwMode="auto">
          <a:xfrm>
            <a:off x="830912" y="1700808"/>
            <a:ext cx="7405688" cy="3539430"/>
          </a:xfrm>
          <a:prstGeom prst="rect">
            <a:avLst/>
          </a:prstGeom>
          <a:noFill/>
          <a:ln w="9525">
            <a:noFill/>
            <a:miter lim="800000"/>
            <a:headEnd/>
            <a:tailEnd/>
          </a:ln>
          <a:effectLst/>
        </p:spPr>
        <p:txBody>
          <a:bodyPr>
            <a:spAutoFit/>
          </a:bodyPr>
          <a:lstStyle/>
          <a:p>
            <a:pPr marL="285750" indent="-285750" eaLnBrk="1" hangingPunct="1">
              <a:buFont typeface="Arial" panose="020B0604020202020204" pitchFamily="34" charset="0"/>
              <a:buChar char="•"/>
              <a:tabLst>
                <a:tab pos="1611313" algn="l"/>
                <a:tab pos="2422525" algn="l"/>
                <a:tab pos="4487863" algn="l"/>
              </a:tabLst>
            </a:pPr>
            <a:endParaRPr lang="de-DE" altLang="de-DE" dirty="0"/>
          </a:p>
          <a:p>
            <a:pPr eaLnBrk="1" hangingPunct="1">
              <a:tabLst>
                <a:tab pos="1611313" algn="l"/>
                <a:tab pos="2422525" algn="l"/>
                <a:tab pos="4487863" algn="l"/>
              </a:tabLst>
            </a:pPr>
            <a:r>
              <a:rPr lang="de-DE" altLang="de-DE" i="1" dirty="0"/>
              <a:t>Voraussetzung für die Bildung einer MAV:</a:t>
            </a:r>
          </a:p>
          <a:p>
            <a:pPr marL="285750" indent="-285750" eaLnBrk="1" hangingPunct="1">
              <a:buFont typeface="Arial" panose="020B0604020202020204" pitchFamily="34" charset="0"/>
              <a:buChar char="•"/>
              <a:tabLst>
                <a:tab pos="1611313" algn="l"/>
                <a:tab pos="2422525" algn="l"/>
                <a:tab pos="4487863" algn="l"/>
              </a:tabLst>
            </a:pPr>
            <a:r>
              <a:rPr lang="de-DE" altLang="de-DE" dirty="0"/>
              <a:t>mindestens 5 Wahlberechtigte in einer Einrichtung (=Kirchengemeinde), von denen mind. 3 wählbar sind</a:t>
            </a:r>
          </a:p>
          <a:p>
            <a:pPr marL="285750" indent="-285750" eaLnBrk="1" hangingPunct="1">
              <a:buFont typeface="Arial" panose="020B0604020202020204" pitchFamily="34" charset="0"/>
              <a:buChar char="•"/>
              <a:tabLst>
                <a:tab pos="1611313" algn="l"/>
                <a:tab pos="2422525" algn="l"/>
                <a:tab pos="4487863" algn="l"/>
              </a:tabLst>
            </a:pPr>
            <a:endParaRPr lang="de-DE" altLang="de-DE" dirty="0"/>
          </a:p>
          <a:p>
            <a:pPr eaLnBrk="1" hangingPunct="1">
              <a:tabLst>
                <a:tab pos="1611313" algn="l"/>
                <a:tab pos="2422525" algn="l"/>
                <a:tab pos="4487863" algn="l"/>
              </a:tabLst>
            </a:pPr>
            <a:r>
              <a:rPr lang="de-DE" altLang="de-DE" dirty="0"/>
              <a:t>MAV führt mindestens 1 </a:t>
            </a:r>
            <a:r>
              <a:rPr lang="de-DE" altLang="de-DE" b="1" dirty="0"/>
              <a:t>Mitarbeiterversammlung</a:t>
            </a:r>
            <a:r>
              <a:rPr lang="de-DE" altLang="de-DE" dirty="0"/>
              <a:t> im Jahr durch.</a:t>
            </a:r>
          </a:p>
          <a:p>
            <a:pPr eaLnBrk="1" hangingPunct="1">
              <a:tabLst>
                <a:tab pos="1611313" algn="l"/>
                <a:tab pos="2422525" algn="l"/>
                <a:tab pos="4487863" algn="l"/>
              </a:tabLst>
            </a:pPr>
            <a:endParaRPr lang="de-DE" altLang="de-DE" dirty="0"/>
          </a:p>
          <a:p>
            <a:pPr eaLnBrk="1" hangingPunct="1">
              <a:tabLst>
                <a:tab pos="1611313" algn="l"/>
                <a:tab pos="2422525" algn="l"/>
                <a:tab pos="4487863" algn="l"/>
              </a:tabLst>
            </a:pPr>
            <a:r>
              <a:rPr lang="de-DE" altLang="de-DE" dirty="0"/>
              <a:t>Dienstgeber und MAV sind zur </a:t>
            </a:r>
            <a:r>
              <a:rPr lang="de-DE" altLang="de-DE" b="1" dirty="0"/>
              <a:t>vertrauensvollen Zusammenarbeit </a:t>
            </a:r>
            <a:r>
              <a:rPr lang="de-DE" altLang="de-DE" dirty="0"/>
              <a:t>verpflichtet</a:t>
            </a:r>
            <a:r>
              <a:rPr lang="de-DE" altLang="de-DE" dirty="0" smtClean="0"/>
              <a:t>.</a:t>
            </a:r>
          </a:p>
          <a:p>
            <a:pPr eaLnBrk="1" hangingPunct="1">
              <a:tabLst>
                <a:tab pos="1611313" algn="l"/>
                <a:tab pos="2422525" algn="l"/>
                <a:tab pos="4487863" algn="l"/>
              </a:tabLst>
            </a:pPr>
            <a:endParaRPr lang="de-DE" altLang="de-DE" dirty="0"/>
          </a:p>
          <a:p>
            <a:pPr eaLnBrk="1" hangingPunct="1">
              <a:tabLst>
                <a:tab pos="1611313" algn="l"/>
                <a:tab pos="2422525" algn="l"/>
                <a:tab pos="4487863" algn="l"/>
              </a:tabLst>
            </a:pPr>
            <a:r>
              <a:rPr lang="de-DE" altLang="de-DE" dirty="0" smtClean="0"/>
              <a:t>Verschiedene Formen der Beteiligung: </a:t>
            </a:r>
          </a:p>
          <a:p>
            <a:pPr marL="285750" indent="-285750" eaLnBrk="1" hangingPunct="1">
              <a:buFontTx/>
              <a:buChar char="-"/>
              <a:tabLst>
                <a:tab pos="1611313" algn="l"/>
                <a:tab pos="2422525" algn="l"/>
                <a:tab pos="4487863" algn="l"/>
              </a:tabLst>
            </a:pPr>
            <a:r>
              <a:rPr lang="de-DE" altLang="de-DE" dirty="0" smtClean="0"/>
              <a:t>Information </a:t>
            </a:r>
          </a:p>
          <a:p>
            <a:pPr marL="285750" indent="-285750" eaLnBrk="1" hangingPunct="1">
              <a:buFontTx/>
              <a:buChar char="-"/>
              <a:tabLst>
                <a:tab pos="1611313" algn="l"/>
                <a:tab pos="2422525" algn="l"/>
                <a:tab pos="4487863" algn="l"/>
              </a:tabLst>
            </a:pPr>
            <a:r>
              <a:rPr lang="de-DE" altLang="de-DE" dirty="0" smtClean="0"/>
              <a:t>Anhörung/Mitberatung</a:t>
            </a:r>
          </a:p>
          <a:p>
            <a:pPr marL="285750" indent="-285750" eaLnBrk="1" hangingPunct="1">
              <a:buFontTx/>
              <a:buChar char="-"/>
              <a:tabLst>
                <a:tab pos="1611313" algn="l"/>
                <a:tab pos="2422525" algn="l"/>
                <a:tab pos="4487863" algn="l"/>
              </a:tabLst>
            </a:pPr>
            <a:r>
              <a:rPr lang="de-DE" altLang="de-DE" dirty="0" smtClean="0"/>
              <a:t>Zustimmung </a:t>
            </a:r>
          </a:p>
          <a:p>
            <a:pPr marL="285750" indent="-285750" eaLnBrk="1" hangingPunct="1">
              <a:buFontTx/>
              <a:buChar char="-"/>
              <a:tabLst>
                <a:tab pos="1611313" algn="l"/>
                <a:tab pos="2422525" algn="l"/>
                <a:tab pos="4487863" algn="l"/>
              </a:tabLst>
            </a:pPr>
            <a:r>
              <a:rPr lang="de-DE" altLang="de-DE" dirty="0" smtClean="0"/>
              <a:t>Dienstvereinbarungen</a:t>
            </a:r>
          </a:p>
        </p:txBody>
      </p:sp>
      <p:sp>
        <p:nvSpPr>
          <p:cNvPr id="19459" name="Text Box 2"/>
          <p:cNvSpPr txBox="1">
            <a:spLocks noChangeArrowheads="1"/>
          </p:cNvSpPr>
          <p:nvPr/>
        </p:nvSpPr>
        <p:spPr bwMode="auto">
          <a:xfrm>
            <a:off x="838200" y="759031"/>
            <a:ext cx="3281668" cy="461665"/>
          </a:xfrm>
          <a:prstGeom prst="rect">
            <a:avLst/>
          </a:prstGeom>
          <a:noFill/>
          <a:ln w="9525">
            <a:noFill/>
            <a:miter lim="800000"/>
            <a:headEnd/>
            <a:tailEnd/>
          </a:ln>
        </p:spPr>
        <p:txBody>
          <a:bodyPr wrap="none">
            <a:spAutoFit/>
          </a:bodyPr>
          <a:lstStyle/>
          <a:p>
            <a:r>
              <a:rPr lang="de-DE" sz="2400" b="1" dirty="0" smtClean="0"/>
              <a:t>Mitarbeitervertretung</a:t>
            </a:r>
            <a:endParaRPr lang="de-DE" sz="2400" dirty="0"/>
          </a:p>
        </p:txBody>
      </p:sp>
    </p:spTree>
    <p:extLst>
      <p:ext uri="{BB962C8B-B14F-4D97-AF65-F5344CB8AC3E}">
        <p14:creationId xmlns:p14="http://schemas.microsoft.com/office/powerpoint/2010/main" val="908075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3">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Datumsplatzhalter 1"/>
          <p:cNvSpPr>
            <a:spLocks noGrp="1"/>
          </p:cNvSpPr>
          <p:nvPr>
            <p:ph type="dt" sz="quarter" idx="10"/>
          </p:nvPr>
        </p:nvSpPr>
        <p:spPr>
          <a:noFill/>
        </p:spPr>
        <p:txBody>
          <a:bodyPr/>
          <a:lstStyle/>
          <a:p>
            <a:fld id="{50F565E8-50B9-4849-A3A6-26FD3CF7E42A}" type="datetime4">
              <a:rPr lang="de-DE" smtClean="0"/>
              <a:pPr/>
              <a:t>16. Oktober 2020</a:t>
            </a:fld>
            <a:r>
              <a:rPr lang="de-DE" smtClean="0"/>
              <a:t> / Seite: </a:t>
            </a:r>
            <a:fld id="{D687B7D9-3BA6-460A-A76E-AA12D058ACEA}" type="slidenum">
              <a:rPr lang="de-DE" smtClean="0"/>
              <a:pPr/>
              <a:t>23</a:t>
            </a:fld>
            <a:endParaRPr lang="de-DE" smtClean="0"/>
          </a:p>
        </p:txBody>
      </p:sp>
      <p:sp>
        <p:nvSpPr>
          <p:cNvPr id="24578" name="Text Box 2"/>
          <p:cNvSpPr txBox="1">
            <a:spLocks noChangeArrowheads="1"/>
          </p:cNvSpPr>
          <p:nvPr/>
        </p:nvSpPr>
        <p:spPr bwMode="auto">
          <a:xfrm>
            <a:off x="1187450" y="1484313"/>
            <a:ext cx="7391400" cy="3478212"/>
          </a:xfrm>
          <a:prstGeom prst="rect">
            <a:avLst/>
          </a:prstGeom>
          <a:noFill/>
          <a:ln w="9525">
            <a:noFill/>
            <a:miter lim="800000"/>
            <a:headEnd/>
            <a:tailEnd/>
          </a:ln>
        </p:spPr>
        <p:txBody>
          <a:bodyPr>
            <a:spAutoFit/>
          </a:bodyPr>
          <a:lstStyle/>
          <a:p>
            <a:pPr algn="ctr"/>
            <a:r>
              <a:rPr lang="de-DE" sz="4400" b="1">
                <a:solidFill>
                  <a:schemeClr val="tx2"/>
                </a:solidFill>
              </a:rPr>
              <a:t>Herzlichen Dank</a:t>
            </a:r>
          </a:p>
          <a:p>
            <a:pPr algn="ctr"/>
            <a:endParaRPr lang="de-DE" sz="4400" b="1">
              <a:solidFill>
                <a:schemeClr val="tx2"/>
              </a:solidFill>
            </a:endParaRPr>
          </a:p>
          <a:p>
            <a:pPr algn="ctr"/>
            <a:r>
              <a:rPr lang="de-DE" sz="4400" b="1">
                <a:solidFill>
                  <a:schemeClr val="tx2"/>
                </a:solidFill>
              </a:rPr>
              <a:t> für Ihre </a:t>
            </a:r>
          </a:p>
          <a:p>
            <a:pPr algn="ctr"/>
            <a:endParaRPr lang="de-DE" sz="4400" b="1">
              <a:solidFill>
                <a:schemeClr val="tx2"/>
              </a:solidFill>
            </a:endParaRPr>
          </a:p>
          <a:p>
            <a:pPr algn="ctr"/>
            <a:r>
              <a:rPr lang="de-DE" sz="4400" b="1">
                <a:solidFill>
                  <a:schemeClr val="tx2"/>
                </a:solidFill>
              </a:rPr>
              <a:t>Aufmerksamkeit!</a:t>
            </a:r>
            <a:endParaRPr lang="de-DE" sz="4400">
              <a:solidFill>
                <a:schemeClr val="tx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3</a:t>
            </a:fld>
            <a:endParaRPr lang="de-DE" smtClean="0"/>
          </a:p>
        </p:txBody>
      </p:sp>
      <p:sp>
        <p:nvSpPr>
          <p:cNvPr id="15363" name="Text Box 3"/>
          <p:cNvSpPr txBox="1">
            <a:spLocks noChangeArrowheads="1"/>
          </p:cNvSpPr>
          <p:nvPr/>
        </p:nvSpPr>
        <p:spPr bwMode="auto">
          <a:xfrm>
            <a:off x="830912" y="1700808"/>
            <a:ext cx="7405688" cy="4001095"/>
          </a:xfrm>
          <a:prstGeom prst="rect">
            <a:avLst/>
          </a:prstGeom>
          <a:noFill/>
          <a:ln w="9525">
            <a:noFill/>
            <a:miter lim="800000"/>
            <a:headEnd/>
            <a:tailEnd/>
          </a:ln>
          <a:effectLst/>
        </p:spPr>
        <p:txBody>
          <a:bodyPr>
            <a:spAutoFit/>
          </a:bodyPr>
          <a:lstStyle/>
          <a:p>
            <a:pPr marL="361950" indent="-361950" eaLnBrk="1" hangingPunct="1">
              <a:spcAft>
                <a:spcPct val="100000"/>
              </a:spcAft>
              <a:buFont typeface="Arial" panose="020B0604020202020204" pitchFamily="34" charset="0"/>
              <a:buChar char="•"/>
            </a:pPr>
            <a:r>
              <a:rPr lang="de-DE" dirty="0">
                <a:sym typeface="Wingdings" pitchFamily="2" charset="2"/>
              </a:rPr>
              <a:t> </a:t>
            </a:r>
            <a:r>
              <a:rPr lang="de-DE" altLang="de-DE" dirty="0"/>
              <a:t>Allg. Arbeitsrecht (Arbeitsvertrag/BGB, allg. Gleichbehandlungsgesetz (AGG), Arbeitszeitgesetz, Weisungsrecht des AG/§ 106 GewO…)</a:t>
            </a:r>
          </a:p>
          <a:p>
            <a:pPr marL="361950" indent="-361950" eaLnBrk="1" hangingPunct="1">
              <a:spcAft>
                <a:spcPct val="100000"/>
              </a:spcAft>
              <a:buFont typeface="Arial" panose="020B0604020202020204" pitchFamily="34" charset="0"/>
              <a:buChar char="•"/>
            </a:pPr>
            <a:r>
              <a:rPr lang="de-DE" altLang="de-DE" dirty="0"/>
              <a:t>Arbeitsvertragsordnung für den kirchlichen Dienst in der Erzdiözese Freiburg mit Anlagen (AVO) wie z. B. Dienstordnungen für Mesner, Kirchenmusiker, pädagogisch tätige Beschäftigte</a:t>
            </a:r>
          </a:p>
          <a:p>
            <a:pPr marL="361950" indent="-361950" eaLnBrk="1" hangingPunct="1">
              <a:buFont typeface="Arial" panose="020B0604020202020204" pitchFamily="34" charset="0"/>
              <a:buChar char="•"/>
            </a:pPr>
            <a:r>
              <a:rPr lang="de-DE" altLang="de-DE" dirty="0"/>
              <a:t>Grundordnung des kirchlichen Dienstes im Rahmen kirchlicher Arbeitsverhältnisse</a:t>
            </a:r>
          </a:p>
          <a:p>
            <a:pPr marL="361950" indent="-361950" eaLnBrk="1" hangingPunct="1">
              <a:buFont typeface="Arial" panose="020B0604020202020204" pitchFamily="34" charset="0"/>
              <a:buChar char="•"/>
            </a:pPr>
            <a:endParaRPr lang="de-DE" altLang="de-DE" dirty="0"/>
          </a:p>
          <a:p>
            <a:pPr marL="361950" indent="-361950" eaLnBrk="1" hangingPunct="1">
              <a:buFont typeface="Arial" panose="020B0604020202020204" pitchFamily="34" charset="0"/>
              <a:buChar char="•"/>
            </a:pPr>
            <a:r>
              <a:rPr lang="de-DE" altLang="de-DE" dirty="0"/>
              <a:t>Mitarbeitervertretungsordnung (MAVO)</a:t>
            </a:r>
          </a:p>
          <a:p>
            <a:pPr eaLnBrk="1" hangingPunct="1">
              <a:buFont typeface="Wingdings" panose="05000000000000000000" pitchFamily="2" charset="2"/>
              <a:buNone/>
            </a:pPr>
            <a:endParaRPr lang="de-DE" altLang="de-DE" dirty="0"/>
          </a:p>
          <a:p>
            <a:pPr eaLnBrk="1" hangingPunct="1">
              <a:buFont typeface="Wingdings" panose="05000000000000000000" pitchFamily="2" charset="2"/>
              <a:buNone/>
            </a:pPr>
            <a:endParaRPr lang="de-DE" altLang="de-DE" dirty="0"/>
          </a:p>
          <a:p>
            <a:pPr eaLnBrk="1" hangingPunct="1">
              <a:buFont typeface="Wingdings" panose="05000000000000000000" pitchFamily="2" charset="2"/>
              <a:buNone/>
            </a:pPr>
            <a:r>
              <a:rPr lang="de-DE" altLang="de-DE" dirty="0"/>
              <a:t>Die Rechtstexte der AVO mit ihren Anlagen sowie die MAVO finden Sie auf der </a:t>
            </a:r>
          </a:p>
          <a:p>
            <a:pPr eaLnBrk="1" hangingPunct="1">
              <a:buFont typeface="Wingdings" panose="05000000000000000000" pitchFamily="2" charset="2"/>
              <a:buNone/>
            </a:pPr>
            <a:r>
              <a:rPr lang="de-DE" altLang="de-DE" dirty="0"/>
              <a:t>Homepage der Erzdiözese</a:t>
            </a:r>
            <a:r>
              <a:rPr lang="de-DE" altLang="de-DE" dirty="0">
                <a:solidFill>
                  <a:srgbClr val="FF0000"/>
                </a:solidFill>
              </a:rPr>
              <a:t>  </a:t>
            </a:r>
            <a:r>
              <a:rPr lang="de-DE" altLang="de-DE" sz="1400" u="sng" dirty="0"/>
              <a:t>https://</a:t>
            </a:r>
            <a:r>
              <a:rPr lang="de-DE" altLang="de-DE" sz="1400" u="sng" dirty="0" smtClean="0"/>
              <a:t>www.ebfr.de/html/content/rechtstexte_kirchliches_dienst_und_arbeitsrecht.html</a:t>
            </a:r>
          </a:p>
        </p:txBody>
      </p:sp>
      <p:sp>
        <p:nvSpPr>
          <p:cNvPr id="19459" name="Text Box 2"/>
          <p:cNvSpPr txBox="1">
            <a:spLocks noChangeArrowheads="1"/>
          </p:cNvSpPr>
          <p:nvPr/>
        </p:nvSpPr>
        <p:spPr bwMode="auto">
          <a:xfrm>
            <a:off x="838200" y="759031"/>
            <a:ext cx="2885726" cy="707886"/>
          </a:xfrm>
          <a:prstGeom prst="rect">
            <a:avLst/>
          </a:prstGeom>
          <a:noFill/>
          <a:ln w="9525">
            <a:noFill/>
            <a:miter lim="800000"/>
            <a:headEnd/>
            <a:tailEnd/>
          </a:ln>
        </p:spPr>
        <p:txBody>
          <a:bodyPr wrap="none">
            <a:spAutoFit/>
          </a:bodyPr>
          <a:lstStyle/>
          <a:p>
            <a:r>
              <a:rPr lang="de-DE" sz="2400" b="1" dirty="0" smtClean="0"/>
              <a:t>Rechtsgrundlagen</a:t>
            </a:r>
            <a:endParaRPr lang="de-DE" sz="2400" b="1" dirty="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4</a:t>
            </a:fld>
            <a:endParaRPr lang="de-DE" smtClean="0"/>
          </a:p>
        </p:txBody>
      </p:sp>
      <p:sp>
        <p:nvSpPr>
          <p:cNvPr id="15363" name="Text Box 3"/>
          <p:cNvSpPr txBox="1">
            <a:spLocks noChangeArrowheads="1"/>
          </p:cNvSpPr>
          <p:nvPr/>
        </p:nvSpPr>
        <p:spPr bwMode="auto">
          <a:xfrm>
            <a:off x="830912" y="1700808"/>
            <a:ext cx="7405688" cy="4401205"/>
          </a:xfrm>
          <a:prstGeom prst="rect">
            <a:avLst/>
          </a:prstGeom>
          <a:noFill/>
          <a:ln w="9525">
            <a:noFill/>
            <a:miter lim="800000"/>
            <a:headEnd/>
            <a:tailEnd/>
          </a:ln>
          <a:effectLst/>
        </p:spPr>
        <p:txBody>
          <a:bodyPr>
            <a:spAutoFit/>
          </a:bodyPr>
          <a:lstStyle/>
          <a:p>
            <a:pPr marL="182563" indent="-163513">
              <a:tabLst>
                <a:tab pos="2865438" algn="l"/>
              </a:tabLst>
            </a:pPr>
            <a:r>
              <a:rPr lang="de-DE" altLang="de-DE" dirty="0"/>
              <a:t>Rechtsgrundlage:  Allgemeines Gleichbehandlungsgesetz (AGG)</a:t>
            </a:r>
          </a:p>
          <a:p>
            <a:pPr marL="182563" indent="-163513">
              <a:tabLst>
                <a:tab pos="2865438" algn="l"/>
              </a:tabLst>
            </a:pPr>
            <a:endParaRPr lang="de-DE" altLang="de-DE" dirty="0"/>
          </a:p>
          <a:p>
            <a:pPr marL="182563" indent="-163513">
              <a:tabLst>
                <a:tab pos="2865438" algn="l"/>
              </a:tabLst>
            </a:pPr>
            <a:r>
              <a:rPr lang="de-DE" altLang="de-DE" dirty="0"/>
              <a:t>Das AGG verbietet Diskriminierung aus Gründen:</a:t>
            </a:r>
          </a:p>
          <a:p>
            <a:pPr marL="182563" indent="-163513">
              <a:spcBef>
                <a:spcPct val="25000"/>
              </a:spcBef>
              <a:buFontTx/>
              <a:buChar char="•"/>
              <a:tabLst>
                <a:tab pos="2865438" algn="l"/>
              </a:tabLst>
            </a:pPr>
            <a:r>
              <a:rPr lang="de-DE" altLang="de-DE" dirty="0"/>
              <a:t>Alter</a:t>
            </a:r>
          </a:p>
          <a:p>
            <a:pPr marL="182563" indent="-163513">
              <a:spcBef>
                <a:spcPct val="25000"/>
              </a:spcBef>
              <a:buFontTx/>
              <a:buChar char="•"/>
              <a:tabLst>
                <a:tab pos="2865438" algn="l"/>
              </a:tabLst>
            </a:pPr>
            <a:r>
              <a:rPr lang="de-DE" altLang="de-DE" dirty="0"/>
              <a:t>Geschlecht</a:t>
            </a:r>
          </a:p>
          <a:p>
            <a:pPr marL="182563" indent="-163513">
              <a:spcBef>
                <a:spcPct val="25000"/>
              </a:spcBef>
              <a:buFontTx/>
              <a:buChar char="•"/>
              <a:tabLst>
                <a:tab pos="2865438" algn="l"/>
              </a:tabLst>
            </a:pPr>
            <a:r>
              <a:rPr lang="de-DE" altLang="de-DE" dirty="0"/>
              <a:t>Religion oder Weltanschauung	</a:t>
            </a:r>
            <a:r>
              <a:rPr lang="de-DE" altLang="de-DE" i="1" dirty="0">
                <a:solidFill>
                  <a:srgbClr val="FC0802"/>
                </a:solidFill>
                <a:sym typeface="Wingdings 2" pitchFamily="18" charset="2"/>
              </a:rPr>
              <a:t>  </a:t>
            </a:r>
            <a:r>
              <a:rPr lang="de-DE" altLang="de-DE" i="1" dirty="0">
                <a:solidFill>
                  <a:srgbClr val="FC0802"/>
                </a:solidFill>
              </a:rPr>
              <a:t>gilt nicht für die Kirchen!!!</a:t>
            </a:r>
          </a:p>
          <a:p>
            <a:pPr marL="182563" indent="-163513">
              <a:spcBef>
                <a:spcPct val="25000"/>
              </a:spcBef>
              <a:buFontTx/>
              <a:buChar char="•"/>
              <a:tabLst>
                <a:tab pos="2865438" algn="l"/>
              </a:tabLst>
            </a:pPr>
            <a:r>
              <a:rPr lang="de-DE" altLang="de-DE" dirty="0"/>
              <a:t>Behinderung</a:t>
            </a:r>
          </a:p>
          <a:p>
            <a:pPr marL="182563" indent="-163513">
              <a:spcBef>
                <a:spcPct val="25000"/>
              </a:spcBef>
              <a:buFontTx/>
              <a:buChar char="•"/>
              <a:tabLst>
                <a:tab pos="2865438" algn="l"/>
              </a:tabLst>
            </a:pPr>
            <a:r>
              <a:rPr lang="de-DE" altLang="de-DE" dirty="0"/>
              <a:t>Rasse oder ethnische Herkunft</a:t>
            </a:r>
          </a:p>
          <a:p>
            <a:pPr marL="182563" indent="-163513">
              <a:spcBef>
                <a:spcPct val="25000"/>
              </a:spcBef>
              <a:buFontTx/>
              <a:buChar char="•"/>
              <a:tabLst>
                <a:tab pos="2865438" algn="l"/>
              </a:tabLst>
            </a:pPr>
            <a:r>
              <a:rPr lang="de-DE" altLang="de-DE" dirty="0"/>
              <a:t>sexuelle Identität</a:t>
            </a:r>
          </a:p>
          <a:p>
            <a:pPr marL="182563" indent="-163513">
              <a:tabLst>
                <a:tab pos="2865438" algn="l"/>
              </a:tabLst>
            </a:pPr>
            <a:endParaRPr lang="de-DE" altLang="de-DE" dirty="0"/>
          </a:p>
          <a:p>
            <a:pPr marL="182563" indent="-163513">
              <a:tabLst>
                <a:tab pos="2865438" algn="l"/>
              </a:tabLst>
            </a:pPr>
            <a:r>
              <a:rPr lang="de-DE" altLang="de-DE" dirty="0"/>
              <a:t>AGG ist zu beachten:</a:t>
            </a:r>
          </a:p>
          <a:p>
            <a:pPr marL="182563" indent="-163513">
              <a:spcBef>
                <a:spcPct val="25000"/>
              </a:spcBef>
              <a:buFontTx/>
              <a:buChar char="•"/>
              <a:tabLst>
                <a:tab pos="2865438" algn="l"/>
              </a:tabLst>
            </a:pPr>
            <a:r>
              <a:rPr lang="de-DE" altLang="de-DE" dirty="0"/>
              <a:t>bei Stellenausschreibungen</a:t>
            </a:r>
          </a:p>
          <a:p>
            <a:pPr marL="182563" indent="-163513">
              <a:spcBef>
                <a:spcPct val="25000"/>
              </a:spcBef>
              <a:buFontTx/>
              <a:buChar char="•"/>
              <a:tabLst>
                <a:tab pos="2865438" algn="l"/>
              </a:tabLst>
            </a:pPr>
            <a:r>
              <a:rPr lang="de-DE" altLang="de-DE" dirty="0"/>
              <a:t>im Einstellungsverfahren</a:t>
            </a:r>
          </a:p>
          <a:p>
            <a:pPr marL="182563" indent="-163513">
              <a:spcBef>
                <a:spcPct val="25000"/>
              </a:spcBef>
              <a:buFontTx/>
              <a:buChar char="•"/>
              <a:tabLst>
                <a:tab pos="2865438" algn="l"/>
              </a:tabLst>
            </a:pPr>
            <a:r>
              <a:rPr lang="de-DE" altLang="de-DE" dirty="0"/>
              <a:t>während der Beschäftigung</a:t>
            </a:r>
          </a:p>
          <a:p>
            <a:pPr marL="182563" indent="-163513">
              <a:spcBef>
                <a:spcPct val="25000"/>
              </a:spcBef>
              <a:buFontTx/>
              <a:buChar char="•"/>
              <a:tabLst>
                <a:tab pos="2865438" algn="l"/>
              </a:tabLst>
            </a:pPr>
            <a:r>
              <a:rPr lang="de-DE" altLang="de-DE" dirty="0"/>
              <a:t>bei der Beendigung des </a:t>
            </a:r>
            <a:r>
              <a:rPr lang="de-DE" altLang="de-DE" dirty="0" smtClean="0"/>
              <a:t>Arbeitsverhältnisses</a:t>
            </a:r>
            <a:endParaRPr lang="de-DE" dirty="0">
              <a:sym typeface="Wingdings" pitchFamily="2" charset="2"/>
            </a:endParaRPr>
          </a:p>
        </p:txBody>
      </p:sp>
      <p:sp>
        <p:nvSpPr>
          <p:cNvPr id="19459" name="Text Box 2"/>
          <p:cNvSpPr txBox="1">
            <a:spLocks noChangeArrowheads="1"/>
          </p:cNvSpPr>
          <p:nvPr/>
        </p:nvSpPr>
        <p:spPr bwMode="auto">
          <a:xfrm>
            <a:off x="838200" y="759031"/>
            <a:ext cx="6118983" cy="707886"/>
          </a:xfrm>
          <a:prstGeom prst="rect">
            <a:avLst/>
          </a:prstGeom>
          <a:noFill/>
          <a:ln w="9525">
            <a:noFill/>
            <a:miter lim="800000"/>
            <a:headEnd/>
            <a:tailEnd/>
          </a:ln>
        </p:spPr>
        <p:txBody>
          <a:bodyPr wrap="none">
            <a:spAutoFit/>
          </a:bodyPr>
          <a:lstStyle/>
          <a:p>
            <a:r>
              <a:rPr lang="de-DE" sz="2000" b="1" dirty="0" smtClean="0"/>
              <a:t>Rechtsgrundlagen - </a:t>
            </a:r>
            <a:r>
              <a:rPr lang="de-DE" sz="2400" b="1" dirty="0" smtClean="0"/>
              <a:t>Diskriminierungsverbot</a:t>
            </a:r>
            <a:endParaRPr lang="de-DE" sz="2400" b="1" dirty="0"/>
          </a:p>
          <a:p>
            <a:endParaRPr lang="de-DE" dirty="0"/>
          </a:p>
        </p:txBody>
      </p:sp>
    </p:spTree>
    <p:extLst>
      <p:ext uri="{BB962C8B-B14F-4D97-AF65-F5344CB8AC3E}">
        <p14:creationId xmlns:p14="http://schemas.microsoft.com/office/powerpoint/2010/main" val="2769282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36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6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36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6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36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5</a:t>
            </a:fld>
            <a:endParaRPr lang="de-DE" smtClean="0"/>
          </a:p>
        </p:txBody>
      </p:sp>
      <p:sp>
        <p:nvSpPr>
          <p:cNvPr id="15363" name="Text Box 3"/>
          <p:cNvSpPr txBox="1">
            <a:spLocks noChangeArrowheads="1"/>
          </p:cNvSpPr>
          <p:nvPr/>
        </p:nvSpPr>
        <p:spPr bwMode="auto">
          <a:xfrm>
            <a:off x="830912" y="1700808"/>
            <a:ext cx="7405688" cy="4154984"/>
          </a:xfrm>
          <a:prstGeom prst="rect">
            <a:avLst/>
          </a:prstGeom>
          <a:noFill/>
          <a:ln w="9525">
            <a:noFill/>
            <a:miter lim="800000"/>
            <a:headEnd/>
            <a:tailEnd/>
          </a:ln>
          <a:effectLst/>
        </p:spPr>
        <p:txBody>
          <a:bodyPr>
            <a:spAutoFit/>
          </a:bodyPr>
          <a:lstStyle/>
          <a:p>
            <a:pPr eaLnBrk="1" hangingPunct="1"/>
            <a:r>
              <a:rPr lang="de-DE" altLang="de-DE" b="1" dirty="0" smtClean="0"/>
              <a:t>Die </a:t>
            </a:r>
            <a:r>
              <a:rPr lang="de-DE" altLang="de-DE" b="1" dirty="0"/>
              <a:t>Kirche hat nach dem Grundgesetz das Recht für ihren Bereich eigene Normen zu schaffen    </a:t>
            </a:r>
            <a:r>
              <a:rPr lang="de-DE" altLang="de-DE" i="1" dirty="0"/>
              <a:t>(Selbstbestimmungsrecht der Kirchen)</a:t>
            </a:r>
          </a:p>
          <a:p>
            <a:pPr eaLnBrk="1" hangingPunct="1"/>
            <a:endParaRPr lang="de-DE" altLang="de-DE" b="1" dirty="0"/>
          </a:p>
          <a:p>
            <a:pPr eaLnBrk="1" hangingPunct="1"/>
            <a:r>
              <a:rPr lang="de-DE" altLang="de-DE" b="1" dirty="0"/>
              <a:t>Wichtige Stellen der AVO:</a:t>
            </a:r>
            <a:endParaRPr lang="de-DE" altLang="de-DE" dirty="0"/>
          </a:p>
          <a:p>
            <a:pPr eaLnBrk="1" hangingPunct="1"/>
            <a:endParaRPr lang="de-DE" altLang="de-DE" dirty="0"/>
          </a:p>
          <a:p>
            <a:pPr marL="285750" indent="-285750" eaLnBrk="1" hangingPunct="1">
              <a:spcAft>
                <a:spcPct val="100000"/>
              </a:spcAft>
              <a:buFont typeface="Arial" panose="020B0604020202020204" pitchFamily="34" charset="0"/>
              <a:buChar char="•"/>
            </a:pPr>
            <a:r>
              <a:rPr lang="de-DE" altLang="de-DE" dirty="0"/>
              <a:t> § 4b Prävention vor sexualisierter Gewalt (siehe Präventionsordnung)</a:t>
            </a:r>
          </a:p>
          <a:p>
            <a:pPr marL="285750" indent="-285750" eaLnBrk="1" hangingPunct="1">
              <a:spcAft>
                <a:spcPct val="100000"/>
              </a:spcAft>
              <a:buFont typeface="Arial" panose="020B0604020202020204" pitchFamily="34" charset="0"/>
              <a:buChar char="•"/>
            </a:pPr>
            <a:r>
              <a:rPr lang="de-DE" altLang="de-DE" dirty="0"/>
              <a:t> Abschnitt II (§§ 8 – 14) Arbeitszeit und Teilzeitbeschäftigung</a:t>
            </a:r>
          </a:p>
          <a:p>
            <a:pPr marL="285750" indent="-285750" eaLnBrk="1" hangingPunct="1">
              <a:spcAft>
                <a:spcPct val="100000"/>
              </a:spcAft>
              <a:buFont typeface="Arial" panose="020B0604020202020204" pitchFamily="34" charset="0"/>
              <a:buChar char="•"/>
            </a:pPr>
            <a:r>
              <a:rPr lang="de-DE" altLang="de-DE" dirty="0"/>
              <a:t> § 32 Erholungsurlaub</a:t>
            </a:r>
          </a:p>
          <a:p>
            <a:pPr marL="285750" indent="-285750" eaLnBrk="1" hangingPunct="1">
              <a:spcAft>
                <a:spcPct val="100000"/>
              </a:spcAft>
              <a:buFont typeface="Arial" panose="020B0604020202020204" pitchFamily="34" charset="0"/>
              <a:buChar char="•"/>
            </a:pPr>
            <a:r>
              <a:rPr lang="de-DE" altLang="de-DE" dirty="0"/>
              <a:t> § 34 Arbeitsbefreiung bei vorübergehender Verhinderung</a:t>
            </a:r>
          </a:p>
          <a:p>
            <a:pPr marL="285750" indent="-285750" eaLnBrk="1" hangingPunct="1">
              <a:spcAft>
                <a:spcPct val="100000"/>
              </a:spcAft>
              <a:buFont typeface="Arial" panose="020B0604020202020204" pitchFamily="34" charset="0"/>
              <a:buChar char="•"/>
            </a:pPr>
            <a:r>
              <a:rPr lang="de-DE" altLang="de-DE" dirty="0"/>
              <a:t> § 35 Befristete Arbeitsverträge</a:t>
            </a:r>
          </a:p>
          <a:p>
            <a:pPr marL="285750" indent="-285750" eaLnBrk="1" hangingPunct="1">
              <a:spcAft>
                <a:spcPct val="100000"/>
              </a:spcAft>
              <a:buFont typeface="Arial" panose="020B0604020202020204" pitchFamily="34" charset="0"/>
              <a:buChar char="•"/>
            </a:pPr>
            <a:r>
              <a:rPr lang="de-DE" altLang="de-DE" dirty="0"/>
              <a:t> § 39 Kündigung des </a:t>
            </a:r>
            <a:r>
              <a:rPr lang="de-DE" altLang="de-DE" dirty="0" smtClean="0"/>
              <a:t>Arbeitsverhältnisses</a:t>
            </a:r>
            <a:endParaRPr lang="de-DE" altLang="de-DE" dirty="0"/>
          </a:p>
        </p:txBody>
      </p:sp>
      <p:sp>
        <p:nvSpPr>
          <p:cNvPr id="19459" name="Text Box 2"/>
          <p:cNvSpPr txBox="1">
            <a:spLocks noChangeArrowheads="1"/>
          </p:cNvSpPr>
          <p:nvPr/>
        </p:nvSpPr>
        <p:spPr bwMode="auto">
          <a:xfrm>
            <a:off x="838200" y="759031"/>
            <a:ext cx="3308534" cy="707886"/>
          </a:xfrm>
          <a:prstGeom prst="rect">
            <a:avLst/>
          </a:prstGeom>
          <a:noFill/>
          <a:ln w="9525">
            <a:noFill/>
            <a:miter lim="800000"/>
            <a:headEnd/>
            <a:tailEnd/>
          </a:ln>
        </p:spPr>
        <p:txBody>
          <a:bodyPr wrap="none">
            <a:spAutoFit/>
          </a:bodyPr>
          <a:lstStyle/>
          <a:p>
            <a:r>
              <a:rPr lang="de-DE" sz="2000" b="1" dirty="0" smtClean="0"/>
              <a:t>Rechtsgrundlagen - </a:t>
            </a:r>
            <a:r>
              <a:rPr lang="de-DE" sz="2400" b="1" dirty="0" smtClean="0"/>
              <a:t>AVO</a:t>
            </a:r>
            <a:endParaRPr lang="de-DE" sz="2400" b="1" dirty="0"/>
          </a:p>
          <a:p>
            <a:endParaRPr lang="de-DE" dirty="0"/>
          </a:p>
        </p:txBody>
      </p:sp>
    </p:spTree>
    <p:extLst>
      <p:ext uri="{BB962C8B-B14F-4D97-AF65-F5344CB8AC3E}">
        <p14:creationId xmlns:p14="http://schemas.microsoft.com/office/powerpoint/2010/main" val="3366847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6</a:t>
            </a:fld>
            <a:endParaRPr lang="de-DE" smtClean="0"/>
          </a:p>
        </p:txBody>
      </p:sp>
      <p:sp>
        <p:nvSpPr>
          <p:cNvPr id="15363" name="Text Box 3"/>
          <p:cNvSpPr txBox="1">
            <a:spLocks noChangeArrowheads="1"/>
          </p:cNvSpPr>
          <p:nvPr/>
        </p:nvSpPr>
        <p:spPr bwMode="auto">
          <a:xfrm>
            <a:off x="830912" y="1700808"/>
            <a:ext cx="7405688" cy="648896"/>
          </a:xfrm>
          <a:prstGeom prst="rect">
            <a:avLst/>
          </a:prstGeom>
          <a:noFill/>
          <a:ln w="9525">
            <a:noFill/>
            <a:miter lim="800000"/>
            <a:headEnd/>
            <a:tailEnd/>
          </a:ln>
          <a:effectLst/>
        </p:spPr>
        <p:txBody>
          <a:bodyPr>
            <a:spAutoFit/>
          </a:bodyPr>
          <a:lstStyle/>
          <a:p>
            <a:pPr defTabSz="290513">
              <a:defRPr/>
            </a:pPr>
            <a:r>
              <a:rPr lang="de-DE" dirty="0">
                <a:sym typeface="Wingdings" pitchFamily="2" charset="2"/>
              </a:rPr>
              <a:t>	</a:t>
            </a:r>
          </a:p>
          <a:p>
            <a:pPr defTabSz="290513">
              <a:spcBef>
                <a:spcPts val="500"/>
              </a:spcBef>
              <a:spcAft>
                <a:spcPts val="500"/>
              </a:spcAft>
            </a:pPr>
            <a:endParaRPr lang="de-DE" dirty="0">
              <a:sym typeface="Wingdings" pitchFamily="2" charset="2"/>
            </a:endParaRPr>
          </a:p>
        </p:txBody>
      </p:sp>
      <p:sp>
        <p:nvSpPr>
          <p:cNvPr id="19459" name="Text Box 2"/>
          <p:cNvSpPr txBox="1">
            <a:spLocks noChangeArrowheads="1"/>
          </p:cNvSpPr>
          <p:nvPr/>
        </p:nvSpPr>
        <p:spPr bwMode="auto">
          <a:xfrm>
            <a:off x="838200" y="759031"/>
            <a:ext cx="4831772" cy="707886"/>
          </a:xfrm>
          <a:prstGeom prst="rect">
            <a:avLst/>
          </a:prstGeom>
          <a:noFill/>
          <a:ln w="9525">
            <a:noFill/>
            <a:miter lim="800000"/>
            <a:headEnd/>
            <a:tailEnd/>
          </a:ln>
        </p:spPr>
        <p:txBody>
          <a:bodyPr wrap="none">
            <a:spAutoFit/>
          </a:bodyPr>
          <a:lstStyle/>
          <a:p>
            <a:r>
              <a:rPr lang="de-DE" sz="2000" b="1" dirty="0" smtClean="0"/>
              <a:t>Rechtsgrundlagen - </a:t>
            </a:r>
            <a:r>
              <a:rPr lang="de-DE" sz="2400" b="1" dirty="0" smtClean="0"/>
              <a:t>Grundordnung</a:t>
            </a:r>
            <a:endParaRPr lang="de-DE" sz="2400" b="1" dirty="0"/>
          </a:p>
          <a:p>
            <a:endParaRPr lang="de-DE" dirty="0"/>
          </a:p>
        </p:txBody>
      </p:sp>
      <p:sp>
        <p:nvSpPr>
          <p:cNvPr id="5" name="Rectangle 2"/>
          <p:cNvSpPr>
            <a:spLocks noChangeArrowheads="1"/>
          </p:cNvSpPr>
          <p:nvPr/>
        </p:nvSpPr>
        <p:spPr bwMode="auto">
          <a:xfrm>
            <a:off x="971748" y="1685007"/>
            <a:ext cx="7561262" cy="1439862"/>
          </a:xfrm>
          <a:prstGeom prst="rect">
            <a:avLst/>
          </a:prstGeom>
          <a:noFill/>
          <a:ln w="22225">
            <a:solidFill>
              <a:srgbClr val="C00000"/>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800" b="1" dirty="0"/>
              <a:t>       </a:t>
            </a:r>
            <a:r>
              <a:rPr lang="de-DE" altLang="de-DE" sz="2000" b="1" dirty="0"/>
              <a:t>Grundordnung</a:t>
            </a:r>
            <a:endParaRPr lang="de-DE" altLang="de-DE" sz="2000" dirty="0"/>
          </a:p>
        </p:txBody>
      </p:sp>
      <p:sp>
        <p:nvSpPr>
          <p:cNvPr id="6" name="Text Box 3"/>
          <p:cNvSpPr txBox="1">
            <a:spLocks noChangeArrowheads="1"/>
          </p:cNvSpPr>
          <p:nvPr/>
        </p:nvSpPr>
        <p:spPr bwMode="auto">
          <a:xfrm>
            <a:off x="4140398" y="1756444"/>
            <a:ext cx="4032250"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400" b="1"/>
              <a:t>Grundsätzliche Anforderungen:</a:t>
            </a:r>
          </a:p>
          <a:p>
            <a:pPr eaLnBrk="1" hangingPunct="1">
              <a:buFontTx/>
              <a:buChar char="•"/>
            </a:pPr>
            <a:r>
              <a:rPr lang="de-DE" altLang="de-DE" sz="1400" i="1"/>
              <a:t>  </a:t>
            </a:r>
            <a:r>
              <a:rPr lang="de-DE" altLang="de-DE" sz="1400"/>
              <a:t>Loyalität</a:t>
            </a:r>
          </a:p>
          <a:p>
            <a:pPr eaLnBrk="1" hangingPunct="1">
              <a:buFontTx/>
              <a:buChar char="•"/>
            </a:pPr>
            <a:r>
              <a:rPr lang="de-DE" altLang="de-DE" sz="1400"/>
              <a:t>  Auftrag glaubwürdig erfüllen</a:t>
            </a:r>
          </a:p>
          <a:p>
            <a:pPr eaLnBrk="1" hangingPunct="1">
              <a:buFontTx/>
              <a:buChar char="•"/>
            </a:pPr>
            <a:r>
              <a:rPr lang="de-DE" altLang="de-DE" sz="1400"/>
              <a:t>  Zustimmung zu den Zielen der Einrichtung</a:t>
            </a:r>
          </a:p>
          <a:p>
            <a:pPr eaLnBrk="1" hangingPunct="1">
              <a:buFontTx/>
              <a:buChar char="•"/>
            </a:pPr>
            <a:r>
              <a:rPr lang="de-DE" altLang="de-DE" sz="1400"/>
              <a:t>  kein kirchenfeindliches Verhalten</a:t>
            </a:r>
          </a:p>
          <a:p>
            <a:pPr eaLnBrk="1" hangingPunct="1">
              <a:buFontTx/>
              <a:buChar char="•"/>
            </a:pPr>
            <a:r>
              <a:rPr lang="de-DE" altLang="de-DE" sz="1400"/>
              <a:t>  kein Austritt aus der katholischen Kirche</a:t>
            </a:r>
          </a:p>
        </p:txBody>
      </p:sp>
      <p:sp>
        <p:nvSpPr>
          <p:cNvPr id="7" name="Rectangle 4"/>
          <p:cNvSpPr>
            <a:spLocks noChangeArrowheads="1"/>
          </p:cNvSpPr>
          <p:nvPr/>
        </p:nvSpPr>
        <p:spPr bwMode="auto">
          <a:xfrm>
            <a:off x="971748" y="3556669"/>
            <a:ext cx="2303462" cy="2160588"/>
          </a:xfrm>
          <a:prstGeom prst="rect">
            <a:avLst/>
          </a:prstGeom>
          <a:noFill/>
          <a:ln w="22225">
            <a:solidFill>
              <a:srgbClr val="C00000"/>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de-DE" b="1" dirty="0"/>
              <a:t>katholische</a:t>
            </a:r>
          </a:p>
          <a:p>
            <a:pPr algn="ctr" eaLnBrk="1" hangingPunct="1"/>
            <a:r>
              <a:rPr lang="de-DE" altLang="de-DE" b="1" dirty="0"/>
              <a:t> Bewerber/innen</a:t>
            </a:r>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p:txBody>
      </p:sp>
      <p:sp>
        <p:nvSpPr>
          <p:cNvPr id="8" name="Text Box 5"/>
          <p:cNvSpPr txBox="1">
            <a:spLocks noChangeArrowheads="1"/>
          </p:cNvSpPr>
          <p:nvPr/>
        </p:nvSpPr>
        <p:spPr bwMode="auto">
          <a:xfrm>
            <a:off x="1044773" y="4420269"/>
            <a:ext cx="2303462"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400" dirty="0"/>
              <a:t>müssen die Grundsätze der kath. Glaubens- und Sittenlehre anerkennen und beachten</a:t>
            </a:r>
          </a:p>
        </p:txBody>
      </p:sp>
      <p:sp>
        <p:nvSpPr>
          <p:cNvPr id="9" name="Rectangle 6"/>
          <p:cNvSpPr>
            <a:spLocks noChangeArrowheads="1"/>
          </p:cNvSpPr>
          <p:nvPr/>
        </p:nvSpPr>
        <p:spPr bwMode="auto">
          <a:xfrm>
            <a:off x="3564135" y="3556669"/>
            <a:ext cx="2303463" cy="2160588"/>
          </a:xfrm>
          <a:prstGeom prst="rect">
            <a:avLst/>
          </a:prstGeom>
          <a:noFill/>
          <a:ln w="22225">
            <a:solidFill>
              <a:srgbClr val="C00000"/>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de-DE" b="1" dirty="0"/>
              <a:t> nicht katholische</a:t>
            </a:r>
          </a:p>
          <a:p>
            <a:pPr algn="ctr" eaLnBrk="1" hangingPunct="1"/>
            <a:r>
              <a:rPr lang="de-DE" altLang="de-DE" b="1" dirty="0"/>
              <a:t> christliche</a:t>
            </a:r>
          </a:p>
          <a:p>
            <a:pPr algn="ctr" eaLnBrk="1" hangingPunct="1"/>
            <a:r>
              <a:rPr lang="de-DE" altLang="de-DE" b="1" dirty="0"/>
              <a:t> Bewerber/innen</a:t>
            </a:r>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p:txBody>
      </p:sp>
      <p:sp>
        <p:nvSpPr>
          <p:cNvPr id="10" name="Text Box 7"/>
          <p:cNvSpPr txBox="1">
            <a:spLocks noChangeArrowheads="1"/>
          </p:cNvSpPr>
          <p:nvPr/>
        </p:nvSpPr>
        <p:spPr bwMode="auto">
          <a:xfrm>
            <a:off x="3637160" y="4420269"/>
            <a:ext cx="23034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400" dirty="0"/>
              <a:t>müssen Wahrheit und Werte des Evangeliums </a:t>
            </a:r>
            <a:r>
              <a:rPr lang="de-DE" altLang="de-DE" sz="1400" dirty="0" smtClean="0"/>
              <a:t>achten und </a:t>
            </a:r>
            <a:r>
              <a:rPr lang="de-DE" altLang="de-DE" sz="1400" dirty="0"/>
              <a:t>der </a:t>
            </a:r>
            <a:r>
              <a:rPr lang="de-DE" sz="1400" dirty="0"/>
              <a:t>Arbeitsgemeinschaft christlicher </a:t>
            </a:r>
            <a:r>
              <a:rPr lang="de-DE" sz="1400" dirty="0" smtClean="0"/>
              <a:t>Kirche </a:t>
            </a:r>
            <a:r>
              <a:rPr lang="de-DE" altLang="de-DE" sz="1400" dirty="0" smtClean="0"/>
              <a:t>angehören</a:t>
            </a:r>
            <a:endParaRPr lang="de-DE" altLang="de-DE" sz="1400" dirty="0"/>
          </a:p>
        </p:txBody>
      </p:sp>
      <p:sp>
        <p:nvSpPr>
          <p:cNvPr id="11" name="Rectangle 8"/>
          <p:cNvSpPr>
            <a:spLocks noChangeArrowheads="1"/>
          </p:cNvSpPr>
          <p:nvPr/>
        </p:nvSpPr>
        <p:spPr bwMode="auto">
          <a:xfrm>
            <a:off x="6229548" y="3556669"/>
            <a:ext cx="2305050" cy="2160588"/>
          </a:xfrm>
          <a:prstGeom prst="rect">
            <a:avLst/>
          </a:prstGeom>
          <a:noFill/>
          <a:ln w="22225">
            <a:solidFill>
              <a:srgbClr val="C00000"/>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de-DE" b="1" dirty="0"/>
              <a:t>nicht christliche</a:t>
            </a:r>
          </a:p>
          <a:p>
            <a:pPr algn="ctr" eaLnBrk="1" hangingPunct="1"/>
            <a:r>
              <a:rPr lang="de-DE" altLang="de-DE" b="1" dirty="0"/>
              <a:t> Bewerber/innen</a:t>
            </a:r>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p:txBody>
      </p:sp>
      <p:sp>
        <p:nvSpPr>
          <p:cNvPr id="12" name="Text Box 9"/>
          <p:cNvSpPr txBox="1">
            <a:spLocks noChangeArrowheads="1"/>
          </p:cNvSpPr>
          <p:nvPr/>
        </p:nvSpPr>
        <p:spPr bwMode="auto">
          <a:xfrm>
            <a:off x="6300985" y="4348832"/>
            <a:ext cx="23034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400" dirty="0"/>
              <a:t>müssen Aufgabe im Sinn der Kirche erfüllen.</a:t>
            </a:r>
          </a:p>
          <a:p>
            <a:pPr eaLnBrk="1" hangingPunct="1"/>
            <a:r>
              <a:rPr lang="de-DE" altLang="de-DE" sz="1400" dirty="0"/>
              <a:t>Leitende, </a:t>
            </a:r>
            <a:r>
              <a:rPr lang="de-DE" altLang="de-DE" sz="1400" dirty="0" smtClean="0"/>
              <a:t>pastorale </a:t>
            </a:r>
            <a:r>
              <a:rPr lang="de-DE" altLang="de-DE" sz="1400" dirty="0"/>
              <a:t>oder </a:t>
            </a:r>
            <a:r>
              <a:rPr lang="de-DE" altLang="de-DE" sz="1400" dirty="0" smtClean="0"/>
              <a:t>katechetische </a:t>
            </a:r>
            <a:r>
              <a:rPr lang="de-DE" altLang="de-DE" sz="1400" dirty="0"/>
              <a:t>Aufgaben dürfen nicht übertragen werden</a:t>
            </a:r>
          </a:p>
        </p:txBody>
      </p:sp>
      <p:sp>
        <p:nvSpPr>
          <p:cNvPr id="13" name="Line 11"/>
          <p:cNvSpPr>
            <a:spLocks noChangeShapeType="1"/>
          </p:cNvSpPr>
          <p:nvPr/>
        </p:nvSpPr>
        <p:spPr bwMode="auto">
          <a:xfrm>
            <a:off x="2124273" y="3196307"/>
            <a:ext cx="0" cy="288925"/>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4" name="Line 12"/>
          <p:cNvSpPr>
            <a:spLocks noChangeShapeType="1"/>
          </p:cNvSpPr>
          <p:nvPr/>
        </p:nvSpPr>
        <p:spPr bwMode="auto">
          <a:xfrm>
            <a:off x="4645223" y="3196307"/>
            <a:ext cx="0" cy="287337"/>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5" name="Line 13"/>
          <p:cNvSpPr>
            <a:spLocks noChangeShapeType="1"/>
          </p:cNvSpPr>
          <p:nvPr/>
        </p:nvSpPr>
        <p:spPr bwMode="auto">
          <a:xfrm>
            <a:off x="7380485" y="3196307"/>
            <a:ext cx="0" cy="287337"/>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2212255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9" grpId="0" animBg="1"/>
      <p:bldP spid="10" grpId="0"/>
      <p:bldP spid="11" grpId="0" animBg="1"/>
      <p:bldP spid="12" grpId="0"/>
      <p:bldP spid="13"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7</a:t>
            </a:fld>
            <a:endParaRPr lang="de-DE" smtClean="0"/>
          </a:p>
        </p:txBody>
      </p:sp>
      <p:sp>
        <p:nvSpPr>
          <p:cNvPr id="15363" name="Text Box 3"/>
          <p:cNvSpPr txBox="1">
            <a:spLocks noChangeArrowheads="1"/>
          </p:cNvSpPr>
          <p:nvPr/>
        </p:nvSpPr>
        <p:spPr bwMode="auto">
          <a:xfrm>
            <a:off x="830912" y="1700808"/>
            <a:ext cx="7405688" cy="2062103"/>
          </a:xfrm>
          <a:prstGeom prst="rect">
            <a:avLst/>
          </a:prstGeom>
          <a:noFill/>
          <a:ln w="9525">
            <a:noFill/>
            <a:miter lim="800000"/>
            <a:headEnd/>
            <a:tailEnd/>
          </a:ln>
          <a:effectLst/>
        </p:spPr>
        <p:txBody>
          <a:bodyPr>
            <a:spAutoFit/>
          </a:bodyPr>
          <a:lstStyle/>
          <a:p>
            <a:pPr eaLnBrk="1" hangingPunct="1">
              <a:defRPr/>
            </a:pPr>
            <a:r>
              <a:rPr lang="de-DE" altLang="de-DE" dirty="0"/>
              <a:t>Katholische Bewerber mit Verstoß gegen eine Loyalitätsobliegenheit gem. Grundordnung (häufiger Fall: fehlende kirchliche Trauung) </a:t>
            </a:r>
            <a:r>
              <a:rPr lang="de-DE" altLang="de-DE" dirty="0" smtClean="0">
                <a:sym typeface="Wingdings" panose="05000000000000000000" pitchFamily="2" charset="2"/>
              </a:rPr>
              <a:t> </a:t>
            </a:r>
            <a:r>
              <a:rPr lang="de-DE" altLang="de-DE" b="1" dirty="0" smtClean="0"/>
              <a:t>Entscheidung </a:t>
            </a:r>
            <a:r>
              <a:rPr lang="de-DE" altLang="de-DE" b="1" dirty="0"/>
              <a:t>des </a:t>
            </a:r>
            <a:r>
              <a:rPr lang="de-DE" altLang="de-DE" b="1" dirty="0" smtClean="0"/>
              <a:t>Stiftungsrats</a:t>
            </a:r>
            <a:endParaRPr lang="de-DE" altLang="de-DE" dirty="0" smtClean="0"/>
          </a:p>
          <a:p>
            <a:pPr eaLnBrk="1" hangingPunct="1">
              <a:defRPr/>
            </a:pPr>
            <a:endParaRPr lang="de-DE" altLang="de-DE" dirty="0"/>
          </a:p>
          <a:p>
            <a:pPr eaLnBrk="1" hangingPunct="1">
              <a:defRPr/>
            </a:pPr>
            <a:r>
              <a:rPr lang="de-DE" altLang="de-DE" dirty="0" smtClean="0"/>
              <a:t>Kirchenaustritt </a:t>
            </a:r>
            <a:r>
              <a:rPr lang="de-DE" altLang="de-DE" dirty="0" smtClean="0">
                <a:sym typeface="Wingdings" panose="05000000000000000000" pitchFamily="2" charset="2"/>
              </a:rPr>
              <a:t> </a:t>
            </a:r>
            <a:r>
              <a:rPr lang="de-DE" altLang="de-DE" b="1" dirty="0" smtClean="0"/>
              <a:t>Genehmigung </a:t>
            </a:r>
            <a:r>
              <a:rPr lang="de-DE" altLang="de-DE" b="1" dirty="0"/>
              <a:t>der Leitung der Erzdiözese </a:t>
            </a:r>
            <a:r>
              <a:rPr lang="de-DE" altLang="de-DE" b="1" dirty="0" smtClean="0"/>
              <a:t>Freiburg nötig</a:t>
            </a:r>
          </a:p>
          <a:p>
            <a:pPr eaLnBrk="1" hangingPunct="1">
              <a:defRPr/>
            </a:pPr>
            <a:endParaRPr lang="de-DE" altLang="de-DE" dirty="0"/>
          </a:p>
          <a:p>
            <a:pPr eaLnBrk="1" hangingPunct="1">
              <a:defRPr/>
            </a:pPr>
            <a:r>
              <a:rPr lang="de-DE" altLang="de-DE" dirty="0" smtClean="0"/>
              <a:t>Vertragsänderungen: nur </a:t>
            </a:r>
            <a:r>
              <a:rPr lang="de-DE" altLang="de-DE" dirty="0"/>
              <a:t>dann </a:t>
            </a:r>
            <a:r>
              <a:rPr lang="de-DE" altLang="de-DE" dirty="0" smtClean="0"/>
              <a:t>Genehmigungspflicht</a:t>
            </a:r>
            <a:r>
              <a:rPr lang="de-DE" altLang="de-DE" dirty="0"/>
              <a:t>, wenn </a:t>
            </a:r>
            <a:r>
              <a:rPr lang="de-DE" altLang="de-DE" dirty="0" smtClean="0"/>
              <a:t>genehmigungs-pflichtiger </a:t>
            </a:r>
            <a:r>
              <a:rPr lang="de-DE" altLang="de-DE" dirty="0"/>
              <a:t>Tatbestand neu erfüllt wird </a:t>
            </a:r>
            <a:r>
              <a:rPr lang="de-DE" altLang="de-DE" dirty="0" smtClean="0"/>
              <a:t>(</a:t>
            </a:r>
            <a:r>
              <a:rPr lang="de-DE" altLang="de-DE" dirty="0"/>
              <a:t>z. B. Erzieherin wird Kiga-Leitung</a:t>
            </a:r>
            <a:r>
              <a:rPr lang="de-DE" altLang="de-DE" dirty="0" smtClean="0"/>
              <a:t>)</a:t>
            </a:r>
            <a:endParaRPr lang="de-DE" altLang="de-DE" dirty="0"/>
          </a:p>
        </p:txBody>
      </p:sp>
      <p:sp>
        <p:nvSpPr>
          <p:cNvPr id="19459" name="Text Box 2"/>
          <p:cNvSpPr txBox="1">
            <a:spLocks noChangeArrowheads="1"/>
          </p:cNvSpPr>
          <p:nvPr/>
        </p:nvSpPr>
        <p:spPr bwMode="auto">
          <a:xfrm>
            <a:off x="838200" y="759031"/>
            <a:ext cx="6409127" cy="461665"/>
          </a:xfrm>
          <a:prstGeom prst="rect">
            <a:avLst/>
          </a:prstGeom>
          <a:noFill/>
          <a:ln w="9525">
            <a:noFill/>
            <a:miter lim="800000"/>
            <a:headEnd/>
            <a:tailEnd/>
          </a:ln>
        </p:spPr>
        <p:txBody>
          <a:bodyPr wrap="none">
            <a:spAutoFit/>
          </a:bodyPr>
          <a:lstStyle/>
          <a:p>
            <a:r>
              <a:rPr lang="de-DE" sz="2000" b="1" dirty="0" smtClean="0"/>
              <a:t>Rechtsgrundlagen - </a:t>
            </a:r>
            <a:r>
              <a:rPr lang="de-DE" sz="2400" b="1" dirty="0" smtClean="0"/>
              <a:t>akt. Genehmigungserlass</a:t>
            </a:r>
            <a:endParaRPr lang="de-DE" dirty="0"/>
          </a:p>
        </p:txBody>
      </p:sp>
    </p:spTree>
    <p:extLst>
      <p:ext uri="{BB962C8B-B14F-4D97-AF65-F5344CB8AC3E}">
        <p14:creationId xmlns:p14="http://schemas.microsoft.com/office/powerpoint/2010/main" val="3255065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8</a:t>
            </a:fld>
            <a:endParaRPr lang="de-DE" smtClean="0"/>
          </a:p>
        </p:txBody>
      </p:sp>
      <p:sp>
        <p:nvSpPr>
          <p:cNvPr id="19459" name="Text Box 2"/>
          <p:cNvSpPr txBox="1">
            <a:spLocks noChangeArrowheads="1"/>
          </p:cNvSpPr>
          <p:nvPr/>
        </p:nvSpPr>
        <p:spPr bwMode="auto">
          <a:xfrm>
            <a:off x="838200" y="759031"/>
            <a:ext cx="6588663" cy="707886"/>
          </a:xfrm>
          <a:prstGeom prst="rect">
            <a:avLst/>
          </a:prstGeom>
          <a:noFill/>
          <a:ln w="9525">
            <a:noFill/>
            <a:miter lim="800000"/>
            <a:headEnd/>
            <a:tailEnd/>
          </a:ln>
        </p:spPr>
        <p:txBody>
          <a:bodyPr wrap="none">
            <a:spAutoFit/>
          </a:bodyPr>
          <a:lstStyle/>
          <a:p>
            <a:r>
              <a:rPr lang="de-DE" sz="2000" b="1" dirty="0" smtClean="0"/>
              <a:t>Rechtsgrundlagen </a:t>
            </a:r>
            <a:r>
              <a:rPr lang="de-DE" sz="2000" b="1" dirty="0"/>
              <a:t>-</a:t>
            </a:r>
            <a:r>
              <a:rPr lang="de-DE" sz="2400" b="1" dirty="0" smtClean="0"/>
              <a:t> Einstellungen/Stellenplan</a:t>
            </a:r>
            <a:endParaRPr lang="de-DE" sz="2400" b="1" dirty="0"/>
          </a:p>
          <a:p>
            <a:endParaRPr lang="de-DE" dirty="0"/>
          </a:p>
        </p:txBody>
      </p:sp>
      <p:sp>
        <p:nvSpPr>
          <p:cNvPr id="5" name="Rectangle 4"/>
          <p:cNvSpPr>
            <a:spLocks noChangeArrowheads="1"/>
          </p:cNvSpPr>
          <p:nvPr/>
        </p:nvSpPr>
        <p:spPr bwMode="auto">
          <a:xfrm>
            <a:off x="933450" y="1341438"/>
            <a:ext cx="3422650" cy="503237"/>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Kirchengemeinden</a:t>
            </a:r>
          </a:p>
        </p:txBody>
      </p:sp>
      <p:sp>
        <p:nvSpPr>
          <p:cNvPr id="6" name="Rectangle 5"/>
          <p:cNvSpPr>
            <a:spLocks noChangeArrowheads="1"/>
          </p:cNvSpPr>
          <p:nvPr/>
        </p:nvSpPr>
        <p:spPr bwMode="auto">
          <a:xfrm>
            <a:off x="5688013" y="1341438"/>
            <a:ext cx="3024187" cy="503237"/>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Kindertagesstätten</a:t>
            </a:r>
          </a:p>
        </p:txBody>
      </p:sp>
      <p:sp>
        <p:nvSpPr>
          <p:cNvPr id="7" name="Text Box 6"/>
          <p:cNvSpPr txBox="1">
            <a:spLocks noChangeArrowheads="1"/>
          </p:cNvSpPr>
          <p:nvPr/>
        </p:nvSpPr>
        <p:spPr bwMode="auto">
          <a:xfrm>
            <a:off x="933450" y="1981200"/>
            <a:ext cx="3567113" cy="3670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tabLst>
                <a:tab pos="355600" algn="l"/>
              </a:tabLst>
              <a:defRPr sz="1600">
                <a:solidFill>
                  <a:schemeClr val="tx1"/>
                </a:solidFill>
                <a:latin typeface="Arial" panose="020B0604020202020204" pitchFamily="34" charset="0"/>
              </a:defRPr>
            </a:lvl1pPr>
            <a:lvl2pPr marL="742950" indent="-285750" eaLnBrk="0" hangingPunct="0">
              <a:tabLst>
                <a:tab pos="355600" algn="l"/>
              </a:tabLst>
              <a:defRPr sz="1600">
                <a:solidFill>
                  <a:schemeClr val="tx1"/>
                </a:solidFill>
                <a:latin typeface="Arial" panose="020B0604020202020204" pitchFamily="34" charset="0"/>
              </a:defRPr>
            </a:lvl2pPr>
            <a:lvl3pPr marL="1143000" indent="-228600" eaLnBrk="0" hangingPunct="0">
              <a:tabLst>
                <a:tab pos="355600" algn="l"/>
              </a:tabLst>
              <a:defRPr sz="1600">
                <a:solidFill>
                  <a:schemeClr val="tx1"/>
                </a:solidFill>
                <a:latin typeface="Arial" panose="020B0604020202020204" pitchFamily="34" charset="0"/>
              </a:defRPr>
            </a:lvl3pPr>
            <a:lvl4pPr marL="1600200" indent="-228600" eaLnBrk="0" hangingPunct="0">
              <a:tabLst>
                <a:tab pos="355600" algn="l"/>
              </a:tabLst>
              <a:defRPr sz="1600">
                <a:solidFill>
                  <a:schemeClr val="tx1"/>
                </a:solidFill>
                <a:latin typeface="Arial" panose="020B0604020202020204" pitchFamily="34" charset="0"/>
              </a:defRPr>
            </a:lvl4pPr>
            <a:lvl5pPr marL="2057400" indent="-228600" eaLnBrk="0" hangingPunct="0">
              <a:tabLst>
                <a:tab pos="355600" algn="l"/>
              </a:tabLst>
              <a:defRPr sz="1600">
                <a:solidFill>
                  <a:schemeClr val="tx1"/>
                </a:solidFill>
                <a:latin typeface="Arial" panose="020B0604020202020204" pitchFamily="34" charset="0"/>
              </a:defRPr>
            </a:lvl5pPr>
            <a:lvl6pPr marL="25146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6pPr>
            <a:lvl7pPr marL="29718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7pPr>
            <a:lvl8pPr marL="34290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8pPr>
            <a:lvl9pPr marL="38862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9pPr>
          </a:lstStyle>
          <a:p>
            <a:pPr eaLnBrk="1" hangingPunct="1">
              <a:spcBef>
                <a:spcPct val="50000"/>
              </a:spcBef>
              <a:buFont typeface="Arial" panose="020B0604020202020204" pitchFamily="34" charset="0"/>
              <a:buChar char="•"/>
            </a:pPr>
            <a:r>
              <a:rPr lang="de-DE" altLang="de-DE" sz="1550" dirty="0"/>
              <a:t>Stiftungsrat entscheidet über </a:t>
            </a:r>
            <a:r>
              <a:rPr lang="de-DE" altLang="de-DE" sz="1550" dirty="0" smtClean="0"/>
              <a:t>Anstellung</a:t>
            </a:r>
            <a:endParaRPr lang="de-DE" altLang="de-DE" sz="1550" dirty="0"/>
          </a:p>
          <a:p>
            <a:pPr eaLnBrk="1" hangingPunct="1">
              <a:spcBef>
                <a:spcPct val="50000"/>
              </a:spcBef>
              <a:buFont typeface="Arial" panose="020B0604020202020204" pitchFamily="34" charset="0"/>
              <a:buChar char="•"/>
            </a:pPr>
            <a:r>
              <a:rPr lang="de-DE" altLang="de-DE" sz="1550" dirty="0"/>
              <a:t>Voraussetzung ist </a:t>
            </a:r>
            <a:r>
              <a:rPr lang="de-DE" altLang="de-DE" sz="1550" dirty="0" smtClean="0"/>
              <a:t>Planstelle </a:t>
            </a:r>
            <a:r>
              <a:rPr lang="de-DE" altLang="de-DE" sz="1550" dirty="0"/>
              <a:t>im genehmigten Haushaltsplan</a:t>
            </a:r>
          </a:p>
          <a:p>
            <a:pPr eaLnBrk="1" hangingPunct="1">
              <a:spcBef>
                <a:spcPct val="50000"/>
              </a:spcBef>
              <a:buFont typeface="Arial" panose="020B0604020202020204" pitchFamily="34" charset="0"/>
              <a:buChar char="•"/>
            </a:pPr>
            <a:r>
              <a:rPr lang="de-DE" altLang="de-DE" sz="1550" dirty="0"/>
              <a:t>Solange Haushalt noch nicht genehmigt ist, gilt </a:t>
            </a:r>
            <a:r>
              <a:rPr lang="de-DE" altLang="de-DE" sz="1550" dirty="0" smtClean="0"/>
              <a:t>Stellenplan </a:t>
            </a:r>
            <a:r>
              <a:rPr lang="de-DE" altLang="de-DE" sz="1550" dirty="0"/>
              <a:t>des letzten Haushalts</a:t>
            </a:r>
          </a:p>
          <a:p>
            <a:pPr eaLnBrk="1" hangingPunct="1">
              <a:spcBef>
                <a:spcPct val="50000"/>
              </a:spcBef>
              <a:buFont typeface="Arial" panose="020B0604020202020204" pitchFamily="34" charset="0"/>
              <a:buChar char="•"/>
            </a:pPr>
            <a:r>
              <a:rPr lang="de-DE" altLang="de-DE" sz="1550" dirty="0"/>
              <a:t>Einstellung ohne Planstelle:</a:t>
            </a:r>
            <a:br>
              <a:rPr lang="de-DE" altLang="de-DE" sz="1550" dirty="0"/>
            </a:br>
            <a:r>
              <a:rPr lang="de-DE" altLang="de-DE" sz="1550" dirty="0" smtClean="0"/>
              <a:t>- Kosten &gt; 5.000 </a:t>
            </a:r>
            <a:r>
              <a:rPr lang="de-DE" altLang="de-DE" sz="1550" dirty="0"/>
              <a:t>€ nur mit Genehmigung des </a:t>
            </a:r>
            <a:r>
              <a:rPr lang="de-DE" altLang="de-DE" sz="1550" dirty="0" smtClean="0"/>
              <a:t>Stiftungsrates    - wenn Kosten </a:t>
            </a:r>
            <a:r>
              <a:rPr lang="de-DE" altLang="de-DE" sz="1550" dirty="0"/>
              <a:t>10 % des Haus-</a:t>
            </a:r>
            <a:r>
              <a:rPr lang="de-DE" altLang="de-DE" sz="1550" dirty="0" err="1"/>
              <a:t>haltsvolumens</a:t>
            </a:r>
            <a:r>
              <a:rPr lang="de-DE" altLang="de-DE" sz="1550" dirty="0"/>
              <a:t> überschreiten, ist </a:t>
            </a:r>
            <a:r>
              <a:rPr lang="de-DE" altLang="de-DE" sz="1550" dirty="0" smtClean="0"/>
              <a:t>Nachtragshaushalt notwendig</a:t>
            </a:r>
            <a:endParaRPr lang="de-DE" altLang="de-DE" sz="1550" dirty="0"/>
          </a:p>
        </p:txBody>
      </p:sp>
      <p:sp>
        <p:nvSpPr>
          <p:cNvPr id="8" name="Text Box 7"/>
          <p:cNvSpPr txBox="1">
            <a:spLocks noChangeArrowheads="1"/>
          </p:cNvSpPr>
          <p:nvPr/>
        </p:nvSpPr>
        <p:spPr bwMode="auto">
          <a:xfrm>
            <a:off x="5688013" y="1993900"/>
            <a:ext cx="3167062"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tabLst>
                <a:tab pos="355600" algn="l"/>
              </a:tabLst>
              <a:defRPr sz="1600">
                <a:solidFill>
                  <a:schemeClr val="tx1"/>
                </a:solidFill>
                <a:latin typeface="Arial" panose="020B0604020202020204" pitchFamily="34" charset="0"/>
              </a:defRPr>
            </a:lvl1pPr>
            <a:lvl2pPr marL="742950" indent="-285750" eaLnBrk="0" hangingPunct="0">
              <a:tabLst>
                <a:tab pos="355600" algn="l"/>
              </a:tabLst>
              <a:defRPr sz="1600">
                <a:solidFill>
                  <a:schemeClr val="tx1"/>
                </a:solidFill>
                <a:latin typeface="Arial" panose="020B0604020202020204" pitchFamily="34" charset="0"/>
              </a:defRPr>
            </a:lvl2pPr>
            <a:lvl3pPr marL="1143000" indent="-228600" eaLnBrk="0" hangingPunct="0">
              <a:tabLst>
                <a:tab pos="355600" algn="l"/>
              </a:tabLst>
              <a:defRPr sz="1600">
                <a:solidFill>
                  <a:schemeClr val="tx1"/>
                </a:solidFill>
                <a:latin typeface="Arial" panose="020B0604020202020204" pitchFamily="34" charset="0"/>
              </a:defRPr>
            </a:lvl3pPr>
            <a:lvl4pPr marL="1600200" indent="-228600" eaLnBrk="0" hangingPunct="0">
              <a:tabLst>
                <a:tab pos="355600" algn="l"/>
              </a:tabLst>
              <a:defRPr sz="1600">
                <a:solidFill>
                  <a:schemeClr val="tx1"/>
                </a:solidFill>
                <a:latin typeface="Arial" panose="020B0604020202020204" pitchFamily="34" charset="0"/>
              </a:defRPr>
            </a:lvl4pPr>
            <a:lvl5pPr marL="2057400" indent="-228600" eaLnBrk="0" hangingPunct="0">
              <a:tabLst>
                <a:tab pos="355600" algn="l"/>
              </a:tabLst>
              <a:defRPr sz="1600">
                <a:solidFill>
                  <a:schemeClr val="tx1"/>
                </a:solidFill>
                <a:latin typeface="Arial" panose="020B0604020202020204" pitchFamily="34" charset="0"/>
              </a:defRPr>
            </a:lvl5pPr>
            <a:lvl6pPr marL="25146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6pPr>
            <a:lvl7pPr marL="29718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7pPr>
            <a:lvl8pPr marL="34290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8pPr>
            <a:lvl9pPr marL="38862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9pPr>
          </a:lstStyle>
          <a:p>
            <a:pPr eaLnBrk="1" hangingPunct="1">
              <a:spcBef>
                <a:spcPct val="50000"/>
              </a:spcBef>
              <a:buFont typeface="Arial" panose="020B0604020202020204" pitchFamily="34" charset="0"/>
              <a:buChar char="•"/>
            </a:pPr>
            <a:r>
              <a:rPr lang="de-DE" altLang="de-DE" dirty="0" smtClean="0"/>
              <a:t>gesonderte </a:t>
            </a:r>
            <a:r>
              <a:rPr lang="de-DE" altLang="de-DE" dirty="0"/>
              <a:t>Stellen-</a:t>
            </a:r>
            <a:r>
              <a:rPr lang="de-DE" altLang="de-DE" dirty="0" err="1"/>
              <a:t>genehmigungsrichtlinien</a:t>
            </a:r>
            <a:r>
              <a:rPr lang="de-DE" altLang="de-DE" dirty="0"/>
              <a:t> (Amtsblatt </a:t>
            </a:r>
            <a:r>
              <a:rPr lang="de-DE" altLang="de-DE" dirty="0" smtClean="0"/>
              <a:t>3/2017) </a:t>
            </a:r>
            <a:endParaRPr lang="de-DE" altLang="de-DE" dirty="0"/>
          </a:p>
          <a:p>
            <a:pPr eaLnBrk="1" hangingPunct="1">
              <a:spcBef>
                <a:spcPct val="50000"/>
              </a:spcBef>
              <a:buFont typeface="Arial" panose="020B0604020202020204" pitchFamily="34" charset="0"/>
              <a:buChar char="•"/>
            </a:pPr>
            <a:r>
              <a:rPr lang="de-DE" altLang="de-DE" dirty="0" smtClean="0"/>
              <a:t>Vorgaben Betriebserlaubnis </a:t>
            </a:r>
            <a:r>
              <a:rPr lang="de-DE" altLang="de-DE" dirty="0"/>
              <a:t>müssen eingehalten werden</a:t>
            </a:r>
          </a:p>
          <a:p>
            <a:pPr eaLnBrk="1" hangingPunct="1">
              <a:spcBef>
                <a:spcPct val="50000"/>
              </a:spcBef>
              <a:buFont typeface="Arial" panose="020B0604020202020204" pitchFamily="34" charset="0"/>
              <a:buChar char="•"/>
            </a:pPr>
            <a:r>
              <a:rPr lang="de-DE" altLang="de-DE" dirty="0"/>
              <a:t>Betriebskostenvertrag mit </a:t>
            </a:r>
            <a:r>
              <a:rPr lang="de-DE" altLang="de-DE" dirty="0" smtClean="0"/>
              <a:t>Kommune </a:t>
            </a:r>
            <a:r>
              <a:rPr lang="de-DE" altLang="de-DE" dirty="0"/>
              <a:t>muss beachtet werden</a:t>
            </a:r>
            <a:endParaRPr lang="de-DE" altLang="de-DE" i="1" dirty="0"/>
          </a:p>
        </p:txBody>
      </p:sp>
      <p:sp>
        <p:nvSpPr>
          <p:cNvPr id="9" name="Rectangle 8"/>
          <p:cNvSpPr>
            <a:spLocks noChangeArrowheads="1"/>
          </p:cNvSpPr>
          <p:nvPr/>
        </p:nvSpPr>
        <p:spPr bwMode="auto">
          <a:xfrm>
            <a:off x="1116013" y="5805264"/>
            <a:ext cx="7416800" cy="503237"/>
          </a:xfrm>
          <a:prstGeom prst="rect">
            <a:avLst/>
          </a:prstGeom>
          <a:noFill/>
          <a:ln w="22225">
            <a:solidFill>
              <a:srgbClr val="C00000"/>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Stellenausschreibung (keine Pflicht) und Beteiligung der MAV</a:t>
            </a:r>
          </a:p>
        </p:txBody>
      </p:sp>
      <p:sp>
        <p:nvSpPr>
          <p:cNvPr id="10" name="Line 12"/>
          <p:cNvSpPr>
            <a:spLocks noChangeShapeType="1"/>
          </p:cNvSpPr>
          <p:nvPr/>
        </p:nvSpPr>
        <p:spPr bwMode="auto">
          <a:xfrm>
            <a:off x="2668588" y="5445224"/>
            <a:ext cx="0" cy="285750"/>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2" name="Line 12"/>
          <p:cNvSpPr>
            <a:spLocks noChangeShapeType="1"/>
          </p:cNvSpPr>
          <p:nvPr/>
        </p:nvSpPr>
        <p:spPr bwMode="auto">
          <a:xfrm>
            <a:off x="7164288" y="4653135"/>
            <a:ext cx="0" cy="983629"/>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400379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P spid="8" grpId="0"/>
      <p:bldP spid="9" grpId="0" animBg="1"/>
      <p:bldP spid="10"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Datumsplatzhalter 1"/>
          <p:cNvSpPr>
            <a:spLocks noGrp="1"/>
          </p:cNvSpPr>
          <p:nvPr>
            <p:ph type="dt" sz="quarter" idx="10"/>
          </p:nvPr>
        </p:nvSpPr>
        <p:spPr>
          <a:noFill/>
        </p:spPr>
        <p:txBody>
          <a:bodyPr/>
          <a:lstStyle/>
          <a:p>
            <a:fld id="{25400D50-1D29-4E6F-AA50-AD0F4EECAA00}" type="datetime4">
              <a:rPr lang="de-DE" smtClean="0"/>
              <a:pPr/>
              <a:t>16. Oktober 2020</a:t>
            </a:fld>
            <a:r>
              <a:rPr lang="de-DE" smtClean="0"/>
              <a:t> / Seite: </a:t>
            </a:r>
            <a:fld id="{FEA0CD1A-A7D7-477F-9468-33A17D38DC63}" type="slidenum">
              <a:rPr lang="de-DE" smtClean="0"/>
              <a:pPr/>
              <a:t>9</a:t>
            </a:fld>
            <a:endParaRPr lang="de-DE" smtClean="0"/>
          </a:p>
        </p:txBody>
      </p:sp>
      <p:sp>
        <p:nvSpPr>
          <p:cNvPr id="15363" name="Text Box 3"/>
          <p:cNvSpPr txBox="1">
            <a:spLocks noChangeArrowheads="1"/>
          </p:cNvSpPr>
          <p:nvPr/>
        </p:nvSpPr>
        <p:spPr bwMode="auto">
          <a:xfrm>
            <a:off x="830912" y="1700808"/>
            <a:ext cx="7405688" cy="2864887"/>
          </a:xfrm>
          <a:prstGeom prst="rect">
            <a:avLst/>
          </a:prstGeom>
          <a:noFill/>
          <a:ln w="9525">
            <a:noFill/>
            <a:miter lim="800000"/>
            <a:headEnd/>
            <a:tailEnd/>
          </a:ln>
          <a:effectLst/>
        </p:spPr>
        <p:txBody>
          <a:bodyPr>
            <a:spAutoFit/>
          </a:bodyPr>
          <a:lstStyle/>
          <a:p>
            <a:pPr marL="3175" indent="-3175" eaLnBrk="1" hangingPunct="1">
              <a:spcBef>
                <a:spcPct val="50000"/>
              </a:spcBef>
              <a:defRPr/>
            </a:pPr>
            <a:r>
              <a:rPr lang="de-DE" altLang="de-DE" b="1" u="sng" dirty="0"/>
              <a:t>Keine</a:t>
            </a:r>
            <a:r>
              <a:rPr lang="de-DE" altLang="de-DE" b="1" dirty="0"/>
              <a:t> Genehmigung und somit </a:t>
            </a:r>
            <a:r>
              <a:rPr lang="de-DE" altLang="de-DE" b="1" u="sng" dirty="0"/>
              <a:t>kein</a:t>
            </a:r>
            <a:r>
              <a:rPr lang="de-DE" altLang="de-DE" b="1" dirty="0"/>
              <a:t> Abschluss von Arbeitsverträgen möglich bei:</a:t>
            </a:r>
          </a:p>
          <a:p>
            <a:pPr marL="3175" indent="-3175" eaLnBrk="1" hangingPunct="1">
              <a:spcBef>
                <a:spcPct val="25000"/>
              </a:spcBef>
              <a:buFontTx/>
              <a:buChar char="•"/>
              <a:defRPr/>
            </a:pPr>
            <a:endParaRPr lang="de-DE" altLang="de-DE" b="1" dirty="0"/>
          </a:p>
          <a:p>
            <a:pPr marL="3175" indent="-3175" eaLnBrk="1" hangingPunct="1">
              <a:spcBef>
                <a:spcPct val="25000"/>
              </a:spcBef>
              <a:buFontTx/>
              <a:buChar char="•"/>
              <a:defRPr/>
            </a:pPr>
            <a:r>
              <a:rPr lang="de-DE" altLang="de-DE" b="1" dirty="0"/>
              <a:t> Mitgliedern des Stiftungsrates</a:t>
            </a:r>
          </a:p>
          <a:p>
            <a:pPr marL="3175" indent="-3175" eaLnBrk="1" hangingPunct="1">
              <a:defRPr/>
            </a:pPr>
            <a:r>
              <a:rPr lang="de-DE" altLang="de-DE" i="1" dirty="0"/>
              <a:t>	   (Umkehrschluss aus § 10 Absatz 1 KVO III)</a:t>
            </a:r>
          </a:p>
          <a:p>
            <a:pPr marL="3175" indent="-3175" eaLnBrk="1" hangingPunct="1">
              <a:spcBef>
                <a:spcPct val="25000"/>
              </a:spcBef>
              <a:buFontTx/>
              <a:buChar char="•"/>
              <a:defRPr/>
            </a:pPr>
            <a:endParaRPr lang="de-DE" altLang="de-DE" b="1" dirty="0"/>
          </a:p>
          <a:p>
            <a:pPr marL="3175" indent="-3175" eaLnBrk="1" hangingPunct="1">
              <a:spcBef>
                <a:spcPct val="25000"/>
              </a:spcBef>
              <a:buFontTx/>
              <a:buChar char="•"/>
              <a:defRPr/>
            </a:pPr>
            <a:r>
              <a:rPr lang="de-DE" altLang="de-DE" b="1" dirty="0"/>
              <a:t> Mitglieder des Pfarrgemeinderats</a:t>
            </a:r>
          </a:p>
          <a:p>
            <a:pPr marL="3175" indent="-3175" eaLnBrk="1" hangingPunct="1">
              <a:defRPr/>
            </a:pPr>
            <a:r>
              <a:rPr lang="de-DE" altLang="de-DE" i="1" dirty="0"/>
              <a:t>	    Beschäftigungsumfang bis max. 40% (=15,8 Std/Wo.) möglich</a:t>
            </a:r>
            <a:br>
              <a:rPr lang="de-DE" altLang="de-DE" i="1" dirty="0"/>
            </a:br>
            <a:r>
              <a:rPr lang="de-DE" altLang="de-DE" i="1" dirty="0"/>
              <a:t> </a:t>
            </a:r>
            <a:endParaRPr lang="de-DE" altLang="de-DE" dirty="0"/>
          </a:p>
          <a:p>
            <a:pPr defTabSz="290513">
              <a:spcBef>
                <a:spcPts val="500"/>
              </a:spcBef>
              <a:spcAft>
                <a:spcPts val="500"/>
              </a:spcAft>
            </a:pPr>
            <a:endParaRPr lang="de-DE" dirty="0">
              <a:sym typeface="Wingdings" pitchFamily="2" charset="2"/>
            </a:endParaRPr>
          </a:p>
        </p:txBody>
      </p:sp>
      <p:sp>
        <p:nvSpPr>
          <p:cNvPr id="19459" name="Text Box 2"/>
          <p:cNvSpPr txBox="1">
            <a:spLocks noChangeArrowheads="1"/>
          </p:cNvSpPr>
          <p:nvPr/>
        </p:nvSpPr>
        <p:spPr bwMode="auto">
          <a:xfrm>
            <a:off x="838200" y="759031"/>
            <a:ext cx="6218369" cy="707886"/>
          </a:xfrm>
          <a:prstGeom prst="rect">
            <a:avLst/>
          </a:prstGeom>
          <a:noFill/>
          <a:ln w="9525">
            <a:noFill/>
            <a:miter lim="800000"/>
            <a:headEnd/>
            <a:tailEnd/>
          </a:ln>
        </p:spPr>
        <p:txBody>
          <a:bodyPr wrap="none">
            <a:spAutoFit/>
          </a:bodyPr>
          <a:lstStyle/>
          <a:p>
            <a:r>
              <a:rPr lang="de-DE" sz="2000" b="1" dirty="0" smtClean="0"/>
              <a:t>Rechtsgrundlagen - </a:t>
            </a:r>
            <a:r>
              <a:rPr lang="de-DE" sz="2400" b="1" dirty="0" smtClean="0"/>
              <a:t>Einstellungshindernisse</a:t>
            </a:r>
            <a:endParaRPr lang="de-DE" sz="2400" b="1" dirty="0"/>
          </a:p>
          <a:p>
            <a:endParaRPr lang="de-DE" dirty="0"/>
          </a:p>
        </p:txBody>
      </p:sp>
    </p:spTree>
    <p:extLst>
      <p:ext uri="{BB962C8B-B14F-4D97-AF65-F5344CB8AC3E}">
        <p14:creationId xmlns:p14="http://schemas.microsoft.com/office/powerpoint/2010/main" val="1542859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1984</Words>
  <Application>Microsoft Office PowerPoint</Application>
  <PresentationFormat>Bildschirmpräsentation (4:3)</PresentationFormat>
  <Paragraphs>367</Paragraphs>
  <Slides>23</Slides>
  <Notes>23</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23</vt:i4>
      </vt:variant>
    </vt:vector>
  </HeadingPairs>
  <TitlesOfParts>
    <vt:vector size="29" baseType="lpstr">
      <vt:lpstr>Arial</vt:lpstr>
      <vt:lpstr>Symbol</vt:lpstr>
      <vt:lpstr>Times New Roman</vt:lpstr>
      <vt:lpstr>Wingdings</vt:lpstr>
      <vt:lpstr>Wingdings 2</vt:lpstr>
      <vt:lpstr>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vst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Decker Roland</dc:creator>
  <cp:lastModifiedBy>Christ Nicola</cp:lastModifiedBy>
  <cp:revision>190</cp:revision>
  <cp:lastPrinted>2020-10-14T14:00:34Z</cp:lastPrinted>
  <dcterms:created xsi:type="dcterms:W3CDTF">2005-07-26T09:12:06Z</dcterms:created>
  <dcterms:modified xsi:type="dcterms:W3CDTF">2020-10-16T08:25:59Z</dcterms:modified>
</cp:coreProperties>
</file>