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69" r:id="rId2"/>
    <p:sldId id="258" r:id="rId3"/>
    <p:sldId id="281" r:id="rId4"/>
    <p:sldId id="264" r:id="rId5"/>
    <p:sldId id="272" r:id="rId6"/>
    <p:sldId id="263" r:id="rId7"/>
    <p:sldId id="276" r:id="rId8"/>
    <p:sldId id="267" r:id="rId9"/>
    <p:sldId id="277" r:id="rId10"/>
    <p:sldId id="279" r:id="rId11"/>
    <p:sldId id="265" r:id="rId12"/>
    <p:sldId id="271" r:id="rId13"/>
    <p:sldId id="280" r:id="rId14"/>
    <p:sldId id="273" r:id="rId15"/>
  </p:sldIdLst>
  <p:sldSz cx="9144000" cy="6858000" type="screen4x3"/>
  <p:notesSz cx="6797675" cy="992663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mmlinger Barbara" initials="RB" lastIdx="4" clrIdx="0">
    <p:extLst>
      <p:ext uri="{19B8F6BF-5375-455C-9EA6-DF929625EA0E}">
        <p15:presenceInfo xmlns:p15="http://schemas.microsoft.com/office/powerpoint/2012/main" userId="Remmlinger Barbar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800" autoAdjust="0"/>
  </p:normalViewPr>
  <p:slideViewPr>
    <p:cSldViewPr>
      <p:cViewPr>
        <p:scale>
          <a:sx n="100" d="100"/>
          <a:sy n="100" d="100"/>
        </p:scale>
        <p:origin x="-258" y="-9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0F25D4-D82D-452E-BC94-2309E0EAE798}" type="datetimeFigureOut">
              <a:rPr lang="de-DE" smtClean="0"/>
              <a:t>16.10.2020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D5C204-C8BB-4627-A09B-811FA62CEB7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22229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Times New Roman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dirty="0">
                <a:latin typeface="Times New Roman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Klicken Sie, um die Formate des Vorlagentextes zu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Times New Roman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6A03EE44-9FDC-4CC4-89D1-B91B93A9D50F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F5628D-B72A-49C3-8437-11140BCCF6CC}" type="slidenum">
              <a:rPr lang="de-DE" smtClean="0">
                <a:latin typeface="Times New Roman" pitchFamily="18" charset="0"/>
              </a:rPr>
              <a:pPr/>
              <a:t>2</a:t>
            </a:fld>
            <a:endParaRPr lang="de-DE" smtClean="0">
              <a:latin typeface="Times New Roman" pitchFamily="18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de-DE" dirty="0" err="1" smtClean="0"/>
              <a:t>KiGe</a:t>
            </a:r>
            <a:r>
              <a:rPr lang="de-DE" dirty="0" smtClean="0"/>
              <a:t>:</a:t>
            </a:r>
            <a:r>
              <a:rPr lang="de-DE" baseline="0" dirty="0" smtClean="0"/>
              <a:t> Leitbild, </a:t>
            </a:r>
            <a:r>
              <a:rPr lang="de-DE" baseline="0" dirty="0" err="1" smtClean="0"/>
              <a:t>past</a:t>
            </a:r>
            <a:r>
              <a:rPr lang="de-DE" baseline="0" dirty="0" smtClean="0"/>
              <a:t>. Betreuung, Auftrag GF, 6 Kernbereiche verbleiben bei </a:t>
            </a:r>
            <a:r>
              <a:rPr lang="de-DE" baseline="0" dirty="0" err="1" smtClean="0"/>
              <a:t>KiGe</a:t>
            </a:r>
            <a:r>
              <a:rPr lang="de-DE" baseline="0" dirty="0" smtClean="0"/>
              <a:t> (später mehr), Trägerverantwortung</a:t>
            </a:r>
          </a:p>
          <a:p>
            <a:pPr marL="171450" indent="-171450">
              <a:buFontTx/>
              <a:buChar char="-"/>
            </a:pPr>
            <a:r>
              <a:rPr lang="de-DE" baseline="0" dirty="0" smtClean="0"/>
              <a:t>Geschäftsführung: laufende Geschäfte der Einrichtung, regelmäßige Berichte im STR</a:t>
            </a:r>
          </a:p>
          <a:p>
            <a:pPr marL="171450" indent="-171450">
              <a:buFontTx/>
              <a:buChar char="-"/>
            </a:pPr>
            <a:r>
              <a:rPr lang="de-DE" baseline="0" dirty="0" smtClean="0"/>
              <a:t>VST: Beratung, Dienstleistung</a:t>
            </a:r>
          </a:p>
          <a:p>
            <a:pPr marL="171450" indent="-171450">
              <a:buFontTx/>
              <a:buChar char="-"/>
            </a:pPr>
            <a:r>
              <a:rPr lang="de-DE" baseline="0" dirty="0" smtClean="0"/>
              <a:t>EO: Genehmigung, Rahmenbedingungen, Aufsicht, Kirchensteuer/Finanzen </a:t>
            </a:r>
          </a:p>
          <a:p>
            <a:pPr marL="171450" indent="-171450">
              <a:buFontTx/>
              <a:buChar char="-"/>
            </a:pPr>
            <a:r>
              <a:rPr lang="de-DE" baseline="0" dirty="0" smtClean="0"/>
              <a:t>Kommune: originär verpflichteter Vertragspartner (Finanzierung, Mitwirkung, Bedarfsplanung), </a:t>
            </a:r>
            <a:br>
              <a:rPr lang="de-DE" baseline="0" dirty="0" smtClean="0"/>
            </a:br>
            <a:r>
              <a:rPr lang="de-DE" baseline="0" dirty="0" smtClean="0"/>
              <a:t>ist verpflichtet, ausreichend Plätze bereit zu stellen</a:t>
            </a:r>
            <a:br>
              <a:rPr lang="de-DE" baseline="0" dirty="0" smtClean="0"/>
            </a:br>
            <a:r>
              <a:rPr lang="de-DE" baseline="0" dirty="0" err="1" smtClean="0"/>
              <a:t>KiGe</a:t>
            </a:r>
            <a:r>
              <a:rPr lang="de-DE" baseline="0" dirty="0" smtClean="0"/>
              <a:t> entlasten Kommune durch Trägerschaft bei dieser Verpflichtung </a:t>
            </a:r>
            <a:br>
              <a:rPr lang="de-DE" baseline="0" dirty="0" smtClean="0"/>
            </a:br>
            <a:r>
              <a:rPr lang="de-DE" baseline="0" dirty="0" smtClean="0">
                <a:sym typeface="Wingdings" panose="05000000000000000000" pitchFamily="2" charset="2"/>
              </a:rPr>
              <a:t> Kostenbeteiligung seitens der Kommune als Gegenleistung für Unterstützung (Bsp. Wenn kommunale Kita: 100% der Kosten, so nur ca. 90%)</a:t>
            </a:r>
          </a:p>
          <a:p>
            <a:pPr marL="171450" indent="-171450">
              <a:buFontTx/>
              <a:buChar char="-"/>
            </a:pPr>
            <a:r>
              <a:rPr lang="de-DE" baseline="0" dirty="0" smtClean="0">
                <a:sym typeface="Wingdings" panose="05000000000000000000" pitchFamily="2" charset="2"/>
              </a:rPr>
              <a:t>Caritas: päd. Beratung </a:t>
            </a:r>
          </a:p>
          <a:p>
            <a:pPr marL="171450" indent="-171450">
              <a:buFontTx/>
              <a:buChar char="-"/>
            </a:pPr>
            <a:r>
              <a:rPr lang="de-DE" baseline="0" dirty="0" smtClean="0">
                <a:sym typeface="Wingdings" panose="05000000000000000000" pitchFamily="2" charset="2"/>
              </a:rPr>
              <a:t>KVJS: Betriebserlaubnis, Aufsicht </a:t>
            </a:r>
          </a:p>
          <a:p>
            <a:pPr marL="171450" indent="-171450">
              <a:buFontTx/>
              <a:buChar char="-"/>
            </a:pPr>
            <a:r>
              <a:rPr lang="de-DE" baseline="0" dirty="0" smtClean="0">
                <a:sym typeface="Wingdings" panose="05000000000000000000" pitchFamily="2" charset="2"/>
              </a:rPr>
              <a:t>Personensorgeberechtigte: Kunden, Vertrags, Bedarf / Elternbeirat, Mitwirkung </a:t>
            </a:r>
            <a:endParaRPr lang="de-DE" baseline="0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03EE44-9FDC-4CC4-89D1-B91B93A9D50F}" type="slidenum">
              <a:rPr lang="de-DE" smtClean="0"/>
              <a:pPr>
                <a:defRPr/>
              </a:pPr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746601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-AM: Voraussetzung: Absenkung der Gruppenstärke</a:t>
            </a:r>
          </a:p>
          <a:p>
            <a:r>
              <a:rPr lang="de-DE" dirty="0" smtClean="0"/>
              <a:t>-</a:t>
            </a:r>
            <a:r>
              <a:rPr lang="de-DE" baseline="0" dirty="0" smtClean="0"/>
              <a:t> Kinder U3: AM ab 2 Jahren oder mit 2 Jahren 9 Monaten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03EE44-9FDC-4CC4-89D1-B91B93A9D50F}" type="slidenum">
              <a:rPr lang="de-DE" smtClean="0"/>
              <a:pPr>
                <a:defRPr/>
              </a:pPr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448828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F5628D-B72A-49C3-8437-11140BCCF6CC}" type="slidenum">
              <a:rPr lang="de-DE" smtClean="0">
                <a:latin typeface="Times New Roman" pitchFamily="18" charset="0"/>
              </a:rPr>
              <a:pPr/>
              <a:t>7</a:t>
            </a:fld>
            <a:endParaRPr lang="de-DE" smtClean="0">
              <a:latin typeface="Times New Roman" pitchFamily="18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272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Buero\bandarole.jp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5" descr="D:\Buero\logo2.jp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7924800" y="152400"/>
            <a:ext cx="933450" cy="96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Line 6"/>
          <p:cNvSpPr>
            <a:spLocks noChangeShapeType="1"/>
          </p:cNvSpPr>
          <p:nvPr userDrawn="1"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5" name="Line 7"/>
          <p:cNvSpPr>
            <a:spLocks noChangeShapeType="1"/>
          </p:cNvSpPr>
          <p:nvPr userDrawn="1"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E56585AF-B18F-4407-A7B1-629214095E84}" type="datetime4">
              <a:rPr lang="de-DE"/>
              <a:pPr>
                <a:defRPr/>
              </a:pPr>
              <a:t>16. Oktober 2020</a:t>
            </a:fld>
            <a:r>
              <a:rPr lang="de-DE" dirty="0"/>
              <a:t> / Seite: </a:t>
            </a:r>
            <a:fld id="{070AFE10-31E7-49EC-9448-7FAABC1B82B5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de-DE"/>
              <a:t>Verrechnungsstelle für katholische Kirchengemeinden Offenburg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D742F4-1D36-4520-B666-922426FD85AE}" type="datetime4">
              <a:rPr lang="de-DE"/>
              <a:pPr>
                <a:defRPr/>
              </a:pPr>
              <a:t>16. Oktober 2020</a:t>
            </a:fld>
            <a:r>
              <a:rPr lang="de-DE" dirty="0"/>
              <a:t> / Seite: </a:t>
            </a:r>
            <a:fld id="{8A3334FD-FC75-45C7-AE9B-2EED1B344CB2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8390BC-D4DE-4357-A6E8-5AEBCF2455D8}" type="datetime4">
              <a:rPr lang="de-DE"/>
              <a:pPr>
                <a:defRPr/>
              </a:pPr>
              <a:t>16. Oktober 2020</a:t>
            </a:fld>
            <a:r>
              <a:rPr lang="de-DE" dirty="0"/>
              <a:t> / Seite: </a:t>
            </a:r>
            <a:fld id="{460DF5BC-67FF-4F09-A3DA-B2A2803B1FF0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768DD0-944C-4831-A6B6-B4FF0B25466B}" type="datetime4">
              <a:rPr lang="de-DE"/>
              <a:pPr>
                <a:defRPr/>
              </a:pPr>
              <a:t>16. Oktober 2020</a:t>
            </a:fld>
            <a:r>
              <a:rPr lang="de-DE" dirty="0"/>
              <a:t> / Seite: </a:t>
            </a:r>
            <a:fld id="{BDDF6CEF-08DD-42C7-88D7-DBF6A19E0A61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71DC59-A9A3-4572-AF19-FB608E934822}" type="datetime4">
              <a:rPr lang="de-DE"/>
              <a:pPr>
                <a:defRPr/>
              </a:pPr>
              <a:t>16. Oktober 2020</a:t>
            </a:fld>
            <a:r>
              <a:rPr lang="de-DE" dirty="0"/>
              <a:t> / Seite: </a:t>
            </a:r>
            <a:fld id="{90317232-9F48-4621-B3B1-1BD1B671DF92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E4BB86-72D3-4FEB-831C-50DEAB8C0CF2}" type="datetime4">
              <a:rPr lang="de-DE"/>
              <a:pPr>
                <a:defRPr/>
              </a:pPr>
              <a:t>16. Oktober 2020</a:t>
            </a:fld>
            <a:r>
              <a:rPr lang="de-DE" dirty="0"/>
              <a:t> / Seite: </a:t>
            </a:r>
            <a:fld id="{C3865845-0F23-4EF3-A37F-A35FA29B8FD9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3CDDA-47F6-45A0-AA57-68B5804BF0BC}" type="datetime4">
              <a:rPr lang="de-DE"/>
              <a:pPr>
                <a:defRPr/>
              </a:pPr>
              <a:t>16. Oktober 2020</a:t>
            </a:fld>
            <a:r>
              <a:rPr lang="de-DE" dirty="0"/>
              <a:t> / Seite: </a:t>
            </a:r>
            <a:fld id="{14C67EB7-3B39-4295-8B5E-01D784C41C15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C45680-6919-433F-8DDF-DB0548E461EE}" type="datetime4">
              <a:rPr lang="de-DE"/>
              <a:pPr>
                <a:defRPr/>
              </a:pPr>
              <a:t>16. Oktober 2020</a:t>
            </a:fld>
            <a:r>
              <a:rPr lang="de-DE" dirty="0"/>
              <a:t> / Seite: </a:t>
            </a:r>
            <a:fld id="{B2701743-5995-4B3E-9414-0358CE66C25E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EF3856-3F7B-4CE9-B9D9-F0B72DAC0AC5}" type="datetime4">
              <a:rPr lang="de-DE"/>
              <a:pPr>
                <a:defRPr/>
              </a:pPr>
              <a:t>16. Oktober 2020</a:t>
            </a:fld>
            <a:r>
              <a:rPr lang="de-DE" dirty="0"/>
              <a:t> / Seite: </a:t>
            </a:r>
            <a:fld id="{95E8D751-001E-44E5-885F-C7207999436E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AB5EF0-4560-4923-9666-5C512CBBD368}" type="datetime4">
              <a:rPr lang="de-DE"/>
              <a:pPr>
                <a:defRPr/>
              </a:pPr>
              <a:t>16. Oktober 2020</a:t>
            </a:fld>
            <a:r>
              <a:rPr lang="de-DE" dirty="0"/>
              <a:t> / Seite: </a:t>
            </a:r>
            <a:fld id="{26473887-1D38-4215-A730-5F8DB588AD3B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0C3A1C-0B38-4119-8C33-981B38151EC4}" type="datetime4">
              <a:rPr lang="de-DE"/>
              <a:pPr>
                <a:defRPr/>
              </a:pPr>
              <a:t>16. Oktober 2020</a:t>
            </a:fld>
            <a:r>
              <a:rPr lang="de-DE" dirty="0"/>
              <a:t> / Seite: </a:t>
            </a:r>
            <a:fld id="{5E4F8895-6126-497A-B275-90B7C5093A0E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 descr="D:\Buero\bandarole.jpg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324600" y="6477000"/>
            <a:ext cx="2590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E3309AA8-8E2A-4832-8B6D-F0054FDFC829}" type="datetime4">
              <a:rPr lang="de-DE"/>
              <a:pPr>
                <a:defRPr/>
              </a:pPr>
              <a:t>16. Oktober 2020</a:t>
            </a:fld>
            <a:r>
              <a:rPr lang="de-DE" dirty="0"/>
              <a:t> / Seite: </a:t>
            </a:r>
            <a:fld id="{FC193015-EF74-4BCB-9DC3-D5AE39B281E8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14400" y="6477000"/>
            <a:ext cx="5105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 dirty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pic>
        <p:nvPicPr>
          <p:cNvPr id="2" name="Picture 11" descr="D:\Buero\logo2.jpg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7924800" y="152400"/>
            <a:ext cx="933450" cy="96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7" name="Line 13"/>
          <p:cNvSpPr>
            <a:spLocks noChangeShapeType="1"/>
          </p:cNvSpPr>
          <p:nvPr userDrawn="1"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1038" name="Line 14"/>
          <p:cNvSpPr>
            <a:spLocks noChangeShapeType="1"/>
          </p:cNvSpPr>
          <p:nvPr userDrawn="1"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6858000" y="990600"/>
            <a:ext cx="1447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r>
              <a:rPr lang="de-DE" sz="900" b="1" dirty="0">
                <a:solidFill>
                  <a:schemeClr val="bg2"/>
                </a:solidFill>
              </a:rPr>
              <a:t>Erzdiözese Freiburg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219200" y="2001838"/>
            <a:ext cx="7391400" cy="3862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lang="de-DE" sz="4400" b="1" dirty="0">
                <a:solidFill>
                  <a:schemeClr val="tx2"/>
                </a:solidFill>
              </a:rPr>
              <a:t>Willkommen</a:t>
            </a:r>
            <a:endParaRPr lang="de-DE" sz="4400" dirty="0">
              <a:solidFill>
                <a:schemeClr val="tx2"/>
              </a:solidFill>
            </a:endParaRPr>
          </a:p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lang="de-DE" sz="4400" dirty="0" smtClean="0">
                <a:solidFill>
                  <a:schemeClr val="tx2"/>
                </a:solidFill>
              </a:rPr>
              <a:t>zur Schulung für</a:t>
            </a:r>
            <a:r>
              <a:rPr lang="de-DE" sz="4400" dirty="0">
                <a:solidFill>
                  <a:schemeClr val="tx2"/>
                </a:solidFill>
              </a:rPr>
              <a:t/>
            </a:r>
            <a:br>
              <a:rPr lang="de-DE" sz="4400" dirty="0">
                <a:solidFill>
                  <a:schemeClr val="tx2"/>
                </a:solidFill>
              </a:rPr>
            </a:br>
            <a:r>
              <a:rPr lang="de-DE" sz="4400" dirty="0" smtClean="0">
                <a:solidFill>
                  <a:schemeClr val="tx2"/>
                </a:solidFill>
              </a:rPr>
              <a:t>Stiftungsräte</a:t>
            </a:r>
          </a:p>
          <a:p>
            <a:pPr algn="ctr">
              <a:spcBef>
                <a:spcPts val="500"/>
              </a:spcBef>
              <a:spcAft>
                <a:spcPts val="500"/>
              </a:spcAft>
            </a:pPr>
            <a:endParaRPr lang="de-DE" sz="4400" dirty="0">
              <a:solidFill>
                <a:schemeClr val="tx2"/>
              </a:solidFill>
            </a:endParaRPr>
          </a:p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lang="de-DE" sz="4400" dirty="0" smtClean="0">
                <a:solidFill>
                  <a:schemeClr val="tx2"/>
                </a:solidFill>
              </a:rPr>
              <a:t>Kindertagesstätten</a:t>
            </a:r>
            <a:endParaRPr lang="de-DE" sz="4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Datumsplatzhalt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F87D23FF-FC61-4A89-B5B6-80A745643D46}" type="datetime4">
              <a:rPr lang="de-DE" smtClean="0"/>
              <a:pPr/>
              <a:t>16. Oktober 2020</a:t>
            </a:fld>
            <a:r>
              <a:rPr lang="de-DE" smtClean="0"/>
              <a:t> / Seite: </a:t>
            </a:r>
            <a:fld id="{D7CC6847-4D50-40F2-85CC-C2147121FDFC}" type="slidenum">
              <a:rPr lang="de-DE" smtClean="0"/>
              <a:pPr/>
              <a:t>10</a:t>
            </a:fld>
            <a:endParaRPr lang="de-DE" smtClean="0"/>
          </a:p>
        </p:txBody>
      </p:sp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827584" y="692696"/>
            <a:ext cx="557697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400" b="1" dirty="0" smtClean="0"/>
              <a:t>Betreiberpflichten / Arbeitssicherheit</a:t>
            </a:r>
          </a:p>
          <a:p>
            <a:endParaRPr lang="de-DE" sz="2400" b="1" dirty="0"/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871176" y="1488182"/>
            <a:ext cx="7661263" cy="4955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b="1" dirty="0" smtClean="0"/>
              <a:t>Verantwortlich: </a:t>
            </a:r>
            <a:r>
              <a:rPr lang="de-DE" dirty="0" smtClean="0"/>
              <a:t>Träger/Kindergartengeschäftsführung, dokumentiert durch unterschriftliche Bestätigung im Antrag auf Betriebserlaubnis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b="1" dirty="0" smtClean="0"/>
              <a:t>Instrumente des Trägers: </a:t>
            </a:r>
            <a:r>
              <a:rPr lang="de-DE" dirty="0" smtClean="0"/>
              <a:t>Begehungen durch Sicherheitsfachkraft mit Erstellung/Aktualisierung der Gefährdungsbeurteilung, Begehung mit zuständigen Behörden, Fachkompetenz des Gebäudefachmannes</a:t>
            </a:r>
          </a:p>
          <a:p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b="1" dirty="0" smtClean="0"/>
              <a:t>Kontrollen:</a:t>
            </a:r>
            <a:r>
              <a:rPr lang="de-DE" dirty="0" smtClean="0"/>
              <a:t> durch Berufsgenossenschaften, örtlich zuständige Baubehörden, Regierungspräsidium (Gewerbeaufsicht), …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b="1" dirty="0" smtClean="0"/>
              <a:t>Pflichten des Trägers (nicht abschließend): </a:t>
            </a:r>
          </a:p>
          <a:p>
            <a:pPr marL="285750" indent="-285750">
              <a:buFontTx/>
              <a:buChar char="-"/>
            </a:pPr>
            <a:r>
              <a:rPr lang="de-DE" sz="1400" dirty="0" smtClean="0"/>
              <a:t>Gewährleistung aller bau- und feuerpolizeilichen Vorgaben, </a:t>
            </a:r>
            <a:r>
              <a:rPr lang="de-DE" sz="1400" dirty="0"/>
              <a:t>Einhaltung Landesbauordnung</a:t>
            </a:r>
            <a:endParaRPr lang="de-DE" sz="1400" dirty="0" smtClean="0"/>
          </a:p>
          <a:p>
            <a:pPr marL="285750" indent="-285750">
              <a:buFontTx/>
              <a:buChar char="-"/>
            </a:pPr>
            <a:r>
              <a:rPr lang="de-DE" sz="1400" dirty="0" smtClean="0"/>
              <a:t>Bestellung Ersthelfer, Brandschutzhelfer, Sicherheitsbeauftragte, </a:t>
            </a:r>
          </a:p>
          <a:p>
            <a:pPr marL="285750" indent="-285750">
              <a:buFontTx/>
              <a:buChar char="-"/>
            </a:pPr>
            <a:r>
              <a:rPr lang="de-DE" sz="1400" dirty="0"/>
              <a:t>E</a:t>
            </a:r>
            <a:r>
              <a:rPr lang="de-DE" sz="1400" dirty="0" smtClean="0"/>
              <a:t>rstellen und Aushang Brandschutzordnung, Evakuierungskonzept,</a:t>
            </a:r>
          </a:p>
          <a:p>
            <a:pPr marL="285750" indent="-285750">
              <a:buFontTx/>
              <a:buChar char="-"/>
            </a:pPr>
            <a:r>
              <a:rPr lang="de-DE" sz="1400" dirty="0" smtClean="0"/>
              <a:t>Hygienekonzept, </a:t>
            </a:r>
          </a:p>
          <a:p>
            <a:pPr marL="285750" indent="-285750">
              <a:buFontTx/>
              <a:buChar char="-"/>
            </a:pPr>
            <a:r>
              <a:rPr lang="de-DE" sz="1400" dirty="0" smtClean="0"/>
              <a:t>Durchführung </a:t>
            </a:r>
            <a:r>
              <a:rPr lang="de-DE" sz="1400" dirty="0" err="1" smtClean="0"/>
              <a:t>Legionellenprüfung</a:t>
            </a:r>
            <a:r>
              <a:rPr lang="de-DE" sz="1400" dirty="0" smtClean="0"/>
              <a:t>, </a:t>
            </a:r>
          </a:p>
          <a:p>
            <a:pPr marL="285750" indent="-285750">
              <a:buFontTx/>
              <a:buChar char="-"/>
            </a:pPr>
            <a:r>
              <a:rPr lang="de-DE" sz="1400" dirty="0" smtClean="0"/>
              <a:t>Einhaltung Lebensmittelverordnung, </a:t>
            </a:r>
          </a:p>
          <a:p>
            <a:pPr marL="285750" indent="-285750">
              <a:buFontTx/>
              <a:buChar char="-"/>
            </a:pPr>
            <a:r>
              <a:rPr lang="de-DE" sz="1400" dirty="0" smtClean="0"/>
              <a:t>Prüfung Feuerlöscher, Brandmeldeanlagen, Freilauftürschließer, Brandschutztüren, Blitzschutzanlagen, </a:t>
            </a:r>
          </a:p>
          <a:p>
            <a:pPr marL="285750" indent="-285750">
              <a:buFontTx/>
              <a:buChar char="-"/>
            </a:pPr>
            <a:r>
              <a:rPr lang="de-DE" sz="1400" dirty="0" smtClean="0"/>
              <a:t>Prüfung ortsbewegliche und ortsfeste elektrische Betriebsmittel,</a:t>
            </a:r>
            <a:endParaRPr lang="de-DE" sz="1400" dirty="0"/>
          </a:p>
          <a:p>
            <a:pPr marL="285750" indent="-285750">
              <a:buFontTx/>
              <a:buChar char="-"/>
            </a:pPr>
            <a:r>
              <a:rPr lang="de-DE" sz="1400" dirty="0" smtClean="0"/>
              <a:t>Arbeitssicherheit, Arbeitsschutz, Verkehrssicherheit (Baumpflege, Winterdienste, …)</a:t>
            </a:r>
          </a:p>
        </p:txBody>
      </p:sp>
    </p:spTree>
    <p:extLst>
      <p:ext uri="{BB962C8B-B14F-4D97-AF65-F5344CB8AC3E}">
        <p14:creationId xmlns:p14="http://schemas.microsoft.com/office/powerpoint/2010/main" val="2473096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Datumsplatzhalt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825AF800-3985-4FAA-B716-41C2B28F4319}" type="datetime4">
              <a:rPr lang="de-DE" smtClean="0"/>
              <a:pPr/>
              <a:t>16. Oktober 2020</a:t>
            </a:fld>
            <a:r>
              <a:rPr lang="de-DE" smtClean="0"/>
              <a:t> / Seite: </a:t>
            </a:r>
            <a:fld id="{1FAD942E-18AD-40D3-897E-C15A0E4FADD4}" type="slidenum">
              <a:rPr lang="de-DE" smtClean="0"/>
              <a:pPr/>
              <a:t>11</a:t>
            </a:fld>
            <a:endParaRPr lang="de-DE" smtClean="0"/>
          </a:p>
        </p:txBody>
      </p:sp>
      <p:sp>
        <p:nvSpPr>
          <p:cNvPr id="22530" name="Text Box 1026"/>
          <p:cNvSpPr txBox="1">
            <a:spLocks noChangeArrowheads="1"/>
          </p:cNvSpPr>
          <p:nvPr/>
        </p:nvSpPr>
        <p:spPr bwMode="auto">
          <a:xfrm>
            <a:off x="768349" y="760414"/>
            <a:ext cx="473078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400" b="1" dirty="0" smtClean="0"/>
              <a:t>Baumaßnahmen / Investitionen</a:t>
            </a:r>
            <a:endParaRPr lang="de-DE" sz="2400" b="1" dirty="0"/>
          </a:p>
        </p:txBody>
      </p:sp>
      <p:sp>
        <p:nvSpPr>
          <p:cNvPr id="16387" name="Text Box 1027"/>
          <p:cNvSpPr txBox="1">
            <a:spLocks noChangeArrowheads="1"/>
          </p:cNvSpPr>
          <p:nvPr/>
        </p:nvSpPr>
        <p:spPr bwMode="auto">
          <a:xfrm>
            <a:off x="900113" y="2946430"/>
            <a:ext cx="3225800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b="1" dirty="0"/>
              <a:t>Investitionsmaßnahmen </a:t>
            </a:r>
            <a:r>
              <a:rPr lang="de-DE" b="1" dirty="0" smtClean="0"/>
              <a:t>planen</a:t>
            </a:r>
          </a:p>
        </p:txBody>
      </p:sp>
      <p:sp>
        <p:nvSpPr>
          <p:cNvPr id="16388" name="Text Box 1028"/>
          <p:cNvSpPr txBox="1">
            <a:spLocks noChangeArrowheads="1"/>
          </p:cNvSpPr>
          <p:nvPr/>
        </p:nvSpPr>
        <p:spPr bwMode="auto">
          <a:xfrm>
            <a:off x="4327525" y="2847975"/>
            <a:ext cx="20034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dirty="0"/>
              <a:t> Bedarf ermitteln</a:t>
            </a:r>
          </a:p>
          <a:p>
            <a:pPr>
              <a:buFontTx/>
              <a:buChar char="•"/>
            </a:pPr>
            <a:r>
              <a:rPr lang="de-DE" dirty="0"/>
              <a:t> Angebote einholen</a:t>
            </a:r>
          </a:p>
        </p:txBody>
      </p:sp>
      <p:sp>
        <p:nvSpPr>
          <p:cNvPr id="16389" name="Text Box 1029"/>
          <p:cNvSpPr txBox="1">
            <a:spLocks noChangeArrowheads="1"/>
          </p:cNvSpPr>
          <p:nvPr/>
        </p:nvSpPr>
        <p:spPr bwMode="auto">
          <a:xfrm>
            <a:off x="898525" y="3636313"/>
            <a:ext cx="3168129" cy="5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de-DE" b="1" dirty="0"/>
              <a:t>Maßnahmen </a:t>
            </a:r>
            <a:r>
              <a:rPr lang="de-DE" b="1" dirty="0" smtClean="0"/>
              <a:t>mit </a:t>
            </a:r>
            <a:r>
              <a:rPr lang="de-DE" b="1" dirty="0" err="1" smtClean="0"/>
              <a:t>Ver</a:t>
            </a:r>
            <a:r>
              <a:rPr lang="de-DE" b="1" dirty="0" smtClean="0"/>
              <a:t>-rechnungsstelle </a:t>
            </a:r>
            <a:r>
              <a:rPr lang="de-DE" b="1" dirty="0"/>
              <a:t>abstimmen</a:t>
            </a:r>
          </a:p>
        </p:txBody>
      </p:sp>
      <p:sp>
        <p:nvSpPr>
          <p:cNvPr id="16391" name="Text Box 1031"/>
          <p:cNvSpPr txBox="1">
            <a:spLocks noChangeArrowheads="1"/>
          </p:cNvSpPr>
          <p:nvPr/>
        </p:nvSpPr>
        <p:spPr bwMode="auto">
          <a:xfrm>
            <a:off x="4327525" y="3539604"/>
            <a:ext cx="2890838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dirty="0"/>
              <a:t> Finanzierung</a:t>
            </a:r>
          </a:p>
          <a:p>
            <a:pPr>
              <a:buFontTx/>
              <a:buChar char="•"/>
            </a:pPr>
            <a:r>
              <a:rPr lang="de-DE" dirty="0"/>
              <a:t> in Haushalt aufnehmen</a:t>
            </a:r>
          </a:p>
          <a:p>
            <a:pPr>
              <a:buFontTx/>
              <a:buChar char="•"/>
            </a:pPr>
            <a:r>
              <a:rPr lang="de-DE" dirty="0"/>
              <a:t> ggfs. Antrag </a:t>
            </a:r>
            <a:r>
              <a:rPr lang="de-DE" dirty="0" err="1"/>
              <a:t>Erzb</a:t>
            </a:r>
            <a:r>
              <a:rPr lang="de-DE" dirty="0"/>
              <a:t>. Ordinariat</a:t>
            </a:r>
          </a:p>
        </p:txBody>
      </p:sp>
      <p:sp>
        <p:nvSpPr>
          <p:cNvPr id="16395" name="Text Box 1035"/>
          <p:cNvSpPr txBox="1">
            <a:spLocks noChangeArrowheads="1"/>
          </p:cNvSpPr>
          <p:nvPr/>
        </p:nvSpPr>
        <p:spPr bwMode="auto">
          <a:xfrm>
            <a:off x="899592" y="4509120"/>
            <a:ext cx="3167062" cy="584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b="1" dirty="0"/>
              <a:t>b</a:t>
            </a:r>
            <a:r>
              <a:rPr lang="de-DE" b="1" dirty="0" smtClean="0"/>
              <a:t>ei </a:t>
            </a:r>
            <a:r>
              <a:rPr lang="de-DE" b="1" dirty="0"/>
              <a:t>Gemeinde anmelden </a:t>
            </a:r>
            <a:r>
              <a:rPr lang="de-DE" dirty="0"/>
              <a:t>(wenn Zustimmung </a:t>
            </a:r>
            <a:r>
              <a:rPr lang="de-DE" dirty="0" smtClean="0"/>
              <a:t>erforderlich</a:t>
            </a:r>
            <a:r>
              <a:rPr lang="de-DE" dirty="0"/>
              <a:t>)</a:t>
            </a:r>
          </a:p>
        </p:txBody>
      </p:sp>
      <p:sp>
        <p:nvSpPr>
          <p:cNvPr id="16396" name="Text Box 1036"/>
          <p:cNvSpPr txBox="1">
            <a:spLocks noChangeArrowheads="1"/>
          </p:cNvSpPr>
          <p:nvPr/>
        </p:nvSpPr>
        <p:spPr bwMode="auto">
          <a:xfrm>
            <a:off x="900113" y="5387181"/>
            <a:ext cx="3167062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b="1"/>
              <a:t>Maßnahme durchführen</a:t>
            </a:r>
          </a:p>
        </p:txBody>
      </p:sp>
      <p:sp>
        <p:nvSpPr>
          <p:cNvPr id="16397" name="Text Box 1037"/>
          <p:cNvSpPr txBox="1">
            <a:spLocks noChangeArrowheads="1"/>
          </p:cNvSpPr>
          <p:nvPr/>
        </p:nvSpPr>
        <p:spPr bwMode="auto">
          <a:xfrm>
            <a:off x="4284663" y="5224239"/>
            <a:ext cx="4313237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dirty="0"/>
              <a:t> erst nach Zustimmung (Gemeinde, EO)</a:t>
            </a:r>
          </a:p>
          <a:p>
            <a:pPr>
              <a:buFontTx/>
              <a:buChar char="•"/>
            </a:pPr>
            <a:r>
              <a:rPr lang="de-DE" dirty="0"/>
              <a:t> in dem Jahr, für das Maßnahme angemeldet</a:t>
            </a:r>
          </a:p>
        </p:txBody>
      </p:sp>
      <p:sp>
        <p:nvSpPr>
          <p:cNvPr id="16398" name="Text Box 1038"/>
          <p:cNvSpPr txBox="1">
            <a:spLocks noChangeArrowheads="1"/>
          </p:cNvSpPr>
          <p:nvPr/>
        </p:nvSpPr>
        <p:spPr bwMode="auto">
          <a:xfrm>
            <a:off x="899294" y="6035253"/>
            <a:ext cx="3168650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b="1"/>
              <a:t>abrechnen</a:t>
            </a:r>
          </a:p>
        </p:txBody>
      </p:sp>
      <p:sp>
        <p:nvSpPr>
          <p:cNvPr id="16399" name="Line 1039"/>
          <p:cNvSpPr>
            <a:spLocks noChangeShapeType="1"/>
          </p:cNvSpPr>
          <p:nvPr/>
        </p:nvSpPr>
        <p:spPr bwMode="auto">
          <a:xfrm>
            <a:off x="2411760" y="5761187"/>
            <a:ext cx="0" cy="26010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6400" name="Text Box 1040"/>
          <p:cNvSpPr txBox="1">
            <a:spLocks noChangeArrowheads="1"/>
          </p:cNvSpPr>
          <p:nvPr/>
        </p:nvSpPr>
        <p:spPr bwMode="auto">
          <a:xfrm>
            <a:off x="4343400" y="4676626"/>
            <a:ext cx="2108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dirty="0"/>
              <a:t> Kindergartenvertrag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898525" y="1268760"/>
            <a:ext cx="801687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079500" algn="l"/>
              </a:tabLst>
            </a:pPr>
            <a:r>
              <a:rPr lang="de-DE" dirty="0" smtClean="0"/>
              <a:t>Grundsatz: 	Gemeinde stellt Gebäude bereit</a:t>
            </a:r>
          </a:p>
          <a:p>
            <a:pPr>
              <a:tabLst>
                <a:tab pos="1079500" algn="l"/>
              </a:tabLst>
            </a:pPr>
            <a:r>
              <a:rPr lang="de-DE" dirty="0" smtClean="0"/>
              <a:t>Alternative:	Kirchengemeinde als Gebäudeeigentümerin, Kommune beteiligt sich </a:t>
            </a:r>
          </a:p>
          <a:p>
            <a:pPr marL="1079500">
              <a:tabLst>
                <a:tab pos="1079500" algn="l"/>
              </a:tabLst>
            </a:pPr>
            <a:r>
              <a:rPr lang="de-DE" dirty="0" smtClean="0"/>
              <a:t>- bei Sanierung mit mind. 70%</a:t>
            </a:r>
          </a:p>
          <a:p>
            <a:pPr marL="1079500"/>
            <a:r>
              <a:rPr lang="de-DE" dirty="0" smtClean="0"/>
              <a:t>- bei Erweiterung mit mind. 90%</a:t>
            </a:r>
            <a:endParaRPr lang="de-DE" dirty="0"/>
          </a:p>
        </p:txBody>
      </p:sp>
      <p:sp>
        <p:nvSpPr>
          <p:cNvPr id="23" name="Line 1039"/>
          <p:cNvSpPr>
            <a:spLocks noChangeShapeType="1"/>
          </p:cNvSpPr>
          <p:nvPr/>
        </p:nvSpPr>
        <p:spPr bwMode="auto">
          <a:xfrm>
            <a:off x="2411760" y="4221088"/>
            <a:ext cx="0" cy="26010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4" name="Line 1039"/>
          <p:cNvSpPr>
            <a:spLocks noChangeShapeType="1"/>
          </p:cNvSpPr>
          <p:nvPr/>
        </p:nvSpPr>
        <p:spPr bwMode="auto">
          <a:xfrm>
            <a:off x="2411760" y="3356992"/>
            <a:ext cx="0" cy="26010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6" name="Line 1039"/>
          <p:cNvSpPr>
            <a:spLocks noChangeShapeType="1"/>
          </p:cNvSpPr>
          <p:nvPr/>
        </p:nvSpPr>
        <p:spPr bwMode="auto">
          <a:xfrm>
            <a:off x="2406141" y="5127080"/>
            <a:ext cx="0" cy="26010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animBg="1"/>
      <p:bldP spid="16388" grpId="0"/>
      <p:bldP spid="16389" grpId="0" animBg="1"/>
      <p:bldP spid="16391" grpId="0"/>
      <p:bldP spid="16395" grpId="0" animBg="1"/>
      <p:bldP spid="16396" grpId="0" animBg="1"/>
      <p:bldP spid="16397" grpId="0"/>
      <p:bldP spid="16398" grpId="0" animBg="1"/>
      <p:bldP spid="16399" grpId="0" animBg="1"/>
      <p:bldP spid="16400" grpId="0"/>
      <p:bldP spid="23" grpId="0" animBg="1"/>
      <p:bldP spid="24" grpId="0" animBg="1"/>
      <p:bldP spid="2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idx="1"/>
          </p:nvPr>
        </p:nvSpPr>
        <p:spPr>
          <a:xfrm>
            <a:off x="827088" y="1268760"/>
            <a:ext cx="7907337" cy="4968875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de-DE" sz="1600" b="1" dirty="0" smtClean="0"/>
              <a:t>Laufende Geschäftsführung durch Verrechnungsstelle:</a:t>
            </a:r>
          </a:p>
          <a:p>
            <a:pPr marL="342900" lvl="1" indent="-71438" eaLnBrk="1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de-DE" sz="1600" dirty="0" smtClean="0">
                <a:sym typeface="Wingdings" pitchFamily="2" charset="2"/>
              </a:rPr>
              <a:t> Basis: Beschluss Stiftungsrat (Vertrag) auf Basis der Aufgabenbeschreibung</a:t>
            </a:r>
          </a:p>
          <a:p>
            <a:pPr marL="557212" lvl="1" eaLnBrk="1" hangingPunct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de-DE" sz="1600" dirty="0" smtClean="0">
                <a:sym typeface="Wingdings" pitchFamily="2" charset="2"/>
              </a:rPr>
              <a:t>Personalentwicklung und Personalmanagement</a:t>
            </a:r>
          </a:p>
          <a:p>
            <a:pPr marL="557212" lvl="1" eaLnBrk="1" hangingPunct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de-DE" sz="1600" dirty="0" smtClean="0">
                <a:sym typeface="Wingdings" pitchFamily="2" charset="2"/>
              </a:rPr>
              <a:t>Investitionen / Gebäudeunterhalt</a:t>
            </a:r>
          </a:p>
          <a:p>
            <a:pPr marL="557212" lvl="1" eaLnBrk="1" hangingPunct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de-DE" sz="1600" dirty="0" smtClean="0">
                <a:sym typeface="Wingdings" pitchFamily="2" charset="2"/>
              </a:rPr>
              <a:t>Zusammenarbeit mit Eltern, Kommune, Institutionen</a:t>
            </a:r>
          </a:p>
          <a:p>
            <a:pPr marL="557212" lvl="1" eaLnBrk="1" hangingPunct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de-DE" sz="1600" dirty="0" smtClean="0">
                <a:sym typeface="Wingdings" pitchFamily="2" charset="2"/>
              </a:rPr>
              <a:t>Organisation und Weiterentwicklung des Betriebs</a:t>
            </a:r>
          </a:p>
          <a:p>
            <a:pPr marL="557212" lvl="1" eaLnBrk="1" hangingPunct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de-DE" sz="1600" dirty="0" smtClean="0">
                <a:sym typeface="Wingdings" pitchFamily="2" charset="2"/>
              </a:rPr>
              <a:t>….</a:t>
            </a:r>
          </a:p>
          <a:p>
            <a:pPr marL="271462" lvl="1" indent="0" eaLnBrk="1" hangingPunct="1">
              <a:spcBef>
                <a:spcPts val="0"/>
              </a:spcBef>
              <a:spcAft>
                <a:spcPts val="0"/>
              </a:spcAft>
              <a:buNone/>
            </a:pPr>
            <a:endParaRPr lang="de-DE" sz="800" dirty="0" smtClean="0">
              <a:sym typeface="Wingdings" pitchFamily="2" charset="2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de-DE" sz="1600" b="1" dirty="0" smtClean="0"/>
              <a:t>Kernbereiche der Verantwortung verbleiben beim Stiftungsrat:</a:t>
            </a:r>
          </a:p>
          <a:p>
            <a:pPr marL="342900" lvl="1" indent="-71438" eaLnBrk="1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de-DE" sz="1600" dirty="0" smtClean="0">
                <a:sym typeface="Wingdings" pitchFamily="2" charset="2"/>
              </a:rPr>
              <a:t> Pastorale Einbindung des Kindergartens</a:t>
            </a:r>
          </a:p>
          <a:p>
            <a:pPr marL="342900" lvl="1" indent="-71438" eaLnBrk="1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de-DE" sz="1600" dirty="0" smtClean="0">
                <a:sym typeface="Wingdings" pitchFamily="2" charset="2"/>
              </a:rPr>
              <a:t> Kindergartenhaushalt    </a:t>
            </a:r>
          </a:p>
          <a:p>
            <a:pPr marL="342900" lvl="1" indent="-71438" eaLnBrk="1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de-DE" sz="1600" dirty="0" smtClean="0">
                <a:sym typeface="Wingdings" pitchFamily="2" charset="2"/>
              </a:rPr>
              <a:t> Besetzung Leitungsstelle</a:t>
            </a:r>
          </a:p>
          <a:p>
            <a:pPr marL="342900" lvl="1" indent="-71438" eaLnBrk="1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de-DE" sz="1400" dirty="0" smtClean="0">
                <a:sym typeface="Wingdings" pitchFamily="2" charset="2"/>
              </a:rPr>
              <a:t> </a:t>
            </a:r>
            <a:r>
              <a:rPr lang="de-DE" sz="1600" dirty="0" smtClean="0">
                <a:sym typeface="Wingdings" pitchFamily="2" charset="2"/>
              </a:rPr>
              <a:t>Öffnung / Schließung von Gruppen</a:t>
            </a:r>
          </a:p>
          <a:p>
            <a:pPr marL="342900" lvl="1" indent="-71438" eaLnBrk="1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de-DE" sz="1600" dirty="0" smtClean="0">
                <a:sym typeface="Wingdings" pitchFamily="2" charset="2"/>
              </a:rPr>
              <a:t> Konzeption</a:t>
            </a:r>
          </a:p>
          <a:p>
            <a:pPr marL="342900" lvl="1" indent="-71438" eaLnBrk="1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de-DE" sz="1600" dirty="0" smtClean="0">
                <a:sym typeface="Wingdings" pitchFamily="2" charset="2"/>
              </a:rPr>
              <a:t> Baumaßnahmen</a:t>
            </a:r>
          </a:p>
          <a:p>
            <a:pPr marL="271462" lvl="1" indent="0" eaLnBrk="1" hangingPunct="1">
              <a:spcBef>
                <a:spcPts val="0"/>
              </a:spcBef>
              <a:spcAft>
                <a:spcPts val="0"/>
              </a:spcAft>
              <a:buNone/>
            </a:pPr>
            <a:endParaRPr lang="de-DE" sz="800" dirty="0" smtClean="0">
              <a:sym typeface="Wingdings" pitchFamily="2" charset="2"/>
            </a:endParaRPr>
          </a:p>
          <a:p>
            <a:pPr marL="0" lvl="1" indent="0" eaLnBrk="1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600" b="1" dirty="0" smtClean="0"/>
              <a:t>Zusammenarbeit Geschäftsführung / Kirchengemeinde:</a:t>
            </a:r>
          </a:p>
          <a:p>
            <a:pPr marL="285750" lvl="1" indent="-17463" eaLnBrk="1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de-DE" sz="1600" dirty="0" smtClean="0"/>
              <a:t> regelmäßige Berichte in Stiftungsrat / Pfarrgemeinderat</a:t>
            </a:r>
            <a:endParaRPr lang="de-DE" sz="1600" dirty="0"/>
          </a:p>
          <a:p>
            <a:pPr marL="271462" lvl="1" indent="0" eaLnBrk="1" hangingPunct="1">
              <a:spcBef>
                <a:spcPts val="0"/>
              </a:spcBef>
              <a:spcAft>
                <a:spcPts val="0"/>
              </a:spcAft>
              <a:buNone/>
            </a:pPr>
            <a:endParaRPr lang="de-DE" sz="800" dirty="0" smtClean="0">
              <a:sym typeface="Wingdings" pitchFamily="2" charset="2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de-DE" sz="1600" b="1" dirty="0" smtClean="0"/>
              <a:t>Kosten:</a:t>
            </a:r>
          </a:p>
          <a:p>
            <a:pPr marL="342900" lvl="1" indent="-71438" eaLnBrk="1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de-DE" sz="1600" dirty="0" smtClean="0">
                <a:sym typeface="Wingdings" pitchFamily="2" charset="2"/>
              </a:rPr>
              <a:t> 1,25 % der Personalkosten (circa 1.000 €/Gruppe)</a:t>
            </a:r>
          </a:p>
          <a:p>
            <a:pPr marL="342900" lvl="1" indent="-71438" eaLnBrk="1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de-DE" sz="1600" dirty="0" smtClean="0">
                <a:sym typeface="Wingdings" pitchFamily="2" charset="2"/>
              </a:rPr>
              <a:t> Mitfinanzierung als Betriebskosten durch Kommune</a:t>
            </a:r>
            <a:endParaRPr lang="de-DE" sz="1600" dirty="0" smtClean="0"/>
          </a:p>
        </p:txBody>
      </p:sp>
      <p:sp>
        <p:nvSpPr>
          <p:cNvPr id="23554" name="Datumsplatzhalt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AC741F7C-8683-4071-A6AE-0D2C2F2D0905}" type="datetime4">
              <a:rPr lang="de-DE" smtClean="0"/>
              <a:pPr/>
              <a:t>16. Oktober 2020</a:t>
            </a:fld>
            <a:r>
              <a:rPr lang="de-DE" smtClean="0"/>
              <a:t> / Seite: </a:t>
            </a:r>
            <a:fld id="{2277F456-9D87-4213-A1B8-389121B8A7CF}" type="slidenum">
              <a:rPr lang="de-DE" smtClean="0"/>
              <a:pPr/>
              <a:t>12</a:t>
            </a:fld>
            <a:endParaRPr lang="de-DE" smtClean="0"/>
          </a:p>
        </p:txBody>
      </p:sp>
      <p:sp>
        <p:nvSpPr>
          <p:cNvPr id="6" name="Text Box 1026"/>
          <p:cNvSpPr txBox="1">
            <a:spLocks noChangeArrowheads="1"/>
          </p:cNvSpPr>
          <p:nvPr/>
        </p:nvSpPr>
        <p:spPr bwMode="auto">
          <a:xfrm>
            <a:off x="768349" y="760414"/>
            <a:ext cx="469872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400" b="1" dirty="0" smtClean="0"/>
              <a:t>Kindergartengeschäftsführung</a:t>
            </a:r>
            <a:endParaRPr lang="de-DE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idx="1"/>
          </p:nvPr>
        </p:nvSpPr>
        <p:spPr>
          <a:xfrm>
            <a:off x="827088" y="1268760"/>
            <a:ext cx="7907337" cy="4968875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de-DE" sz="1600" b="1" dirty="0" smtClean="0"/>
              <a:t>Weiterentwicklung von Kitas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de-DE" sz="1600" b="1" dirty="0"/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de-DE" sz="1600" dirty="0" smtClean="0"/>
              <a:t>Qualitätsentwicklung (Quintessenz)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de-DE" sz="1600" dirty="0" smtClean="0"/>
              <a:t>Personalentwicklung 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de-DE" sz="1600" dirty="0" smtClean="0"/>
              <a:t>Ausbildung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de-DE" sz="1600" dirty="0" smtClean="0"/>
              <a:t>Führungskräfteentwicklung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de-DE" sz="1600" dirty="0" smtClean="0"/>
              <a:t>Weiterentwicklung der Angebote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de-DE" sz="1600" dirty="0" smtClean="0"/>
              <a:t>Pastorale Integration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de-DE" sz="1600" dirty="0" smtClean="0"/>
              <a:t>Optimierung der Gebäude / räumlichen Rahmenbedingungen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de-DE" sz="1600" dirty="0"/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600" b="1" u="sng" dirty="0" smtClean="0"/>
              <a:t>Ziel:</a:t>
            </a:r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buNone/>
            </a:pPr>
            <a:endParaRPr lang="de-DE" sz="1600" dirty="0" smtClean="0"/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600" dirty="0" smtClean="0"/>
              <a:t>Kitas zu pastoralen Orten der Kirchengemeinde weiterentwickeln, die als attraktive Arbeits- und Ausbildungsorte personell gut und mit qualifiziertem Personal ausgestattet, gut finanziert und von qualifizierten Leitungskräften geführt eine bedarfsorientierte und qualifizierte Betreuungs- und Bildungsarbeit leisten</a:t>
            </a:r>
            <a:endParaRPr lang="de-DE" sz="1600" dirty="0"/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buNone/>
            </a:pPr>
            <a:endParaRPr lang="de-DE" sz="1600" dirty="0"/>
          </a:p>
        </p:txBody>
      </p:sp>
      <p:sp>
        <p:nvSpPr>
          <p:cNvPr id="23554" name="Datumsplatzhalt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AC741F7C-8683-4071-A6AE-0D2C2F2D0905}" type="datetime4">
              <a:rPr lang="de-DE" smtClean="0"/>
              <a:pPr/>
              <a:t>16. Oktober 2020</a:t>
            </a:fld>
            <a:r>
              <a:rPr lang="de-DE" smtClean="0"/>
              <a:t> / Seite: </a:t>
            </a:r>
            <a:fld id="{2277F456-9D87-4213-A1B8-389121B8A7CF}" type="slidenum">
              <a:rPr lang="de-DE" smtClean="0"/>
              <a:pPr/>
              <a:t>13</a:t>
            </a:fld>
            <a:endParaRPr lang="de-DE" smtClean="0"/>
          </a:p>
        </p:txBody>
      </p:sp>
      <p:sp>
        <p:nvSpPr>
          <p:cNvPr id="6" name="Text Box 1026"/>
          <p:cNvSpPr txBox="1">
            <a:spLocks noChangeArrowheads="1"/>
          </p:cNvSpPr>
          <p:nvPr/>
        </p:nvSpPr>
        <p:spPr bwMode="auto">
          <a:xfrm>
            <a:off x="768349" y="760414"/>
            <a:ext cx="469872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400" b="1" dirty="0" smtClean="0"/>
              <a:t>Kindergartengeschäftsführung</a:t>
            </a:r>
            <a:endParaRPr lang="de-DE" sz="2400" b="1" dirty="0"/>
          </a:p>
        </p:txBody>
      </p:sp>
    </p:spTree>
    <p:extLst>
      <p:ext uri="{BB962C8B-B14F-4D97-AF65-F5344CB8AC3E}">
        <p14:creationId xmlns:p14="http://schemas.microsoft.com/office/powerpoint/2010/main" val="542401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Datumsplatzhalt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50F565E8-50B9-4849-A3A6-26FD3CF7E42A}" type="datetime4">
              <a:rPr lang="de-DE" smtClean="0"/>
              <a:pPr/>
              <a:t>16. Oktober 2020</a:t>
            </a:fld>
            <a:r>
              <a:rPr lang="de-DE" smtClean="0"/>
              <a:t> / Seite: </a:t>
            </a:r>
            <a:fld id="{D687B7D9-3BA6-460A-A76E-AA12D058ACEA}" type="slidenum">
              <a:rPr lang="de-DE" smtClean="0"/>
              <a:pPr/>
              <a:t>14</a:t>
            </a:fld>
            <a:endParaRPr lang="de-DE" smtClean="0"/>
          </a:p>
        </p:txBody>
      </p:sp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1187450" y="1484313"/>
            <a:ext cx="7391400" cy="347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4400" b="1">
                <a:solidFill>
                  <a:schemeClr val="tx2"/>
                </a:solidFill>
              </a:rPr>
              <a:t>Herzlichen Dank</a:t>
            </a:r>
          </a:p>
          <a:p>
            <a:pPr algn="ctr"/>
            <a:endParaRPr lang="de-DE" sz="4400" b="1">
              <a:solidFill>
                <a:schemeClr val="tx2"/>
              </a:solidFill>
            </a:endParaRPr>
          </a:p>
          <a:p>
            <a:pPr algn="ctr"/>
            <a:r>
              <a:rPr lang="de-DE" sz="4400" b="1">
                <a:solidFill>
                  <a:schemeClr val="tx2"/>
                </a:solidFill>
              </a:rPr>
              <a:t> für Ihre </a:t>
            </a:r>
          </a:p>
          <a:p>
            <a:pPr algn="ctr"/>
            <a:endParaRPr lang="de-DE" sz="4400" b="1">
              <a:solidFill>
                <a:schemeClr val="tx2"/>
              </a:solidFill>
            </a:endParaRPr>
          </a:p>
          <a:p>
            <a:pPr algn="ctr"/>
            <a:r>
              <a:rPr lang="de-DE" sz="4400" b="1">
                <a:solidFill>
                  <a:schemeClr val="tx2"/>
                </a:solidFill>
              </a:rPr>
              <a:t>Aufmerksamkeit!</a:t>
            </a:r>
            <a:endParaRPr lang="de-DE" sz="440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Datumsplatzhalt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D9FD3EFE-49F3-4BEE-ABD9-761FC22A908E}" type="datetime4">
              <a:rPr lang="de-DE" smtClean="0"/>
              <a:pPr/>
              <a:t>16. Oktober 2020</a:t>
            </a:fld>
            <a:r>
              <a:rPr lang="de-DE" smtClean="0"/>
              <a:t> / Seite: </a:t>
            </a:r>
            <a:fld id="{5EB8AD7D-FD29-463C-A98D-E7CBE1EC5C57}" type="slidenum">
              <a:rPr lang="de-DE" smtClean="0"/>
              <a:pPr/>
              <a:t>2</a:t>
            </a:fld>
            <a:endParaRPr lang="de-DE" smtClean="0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-396552" y="476672"/>
            <a:ext cx="7772400" cy="720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de-DE" sz="4400" dirty="0" smtClean="0">
                <a:solidFill>
                  <a:schemeClr val="tx2"/>
                </a:solidFill>
              </a:rPr>
              <a:t>Agenda</a:t>
            </a:r>
            <a:endParaRPr lang="de-DE" sz="4400" dirty="0">
              <a:solidFill>
                <a:schemeClr val="tx2"/>
              </a:solidFill>
            </a:endParaRP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1185528" y="1268760"/>
            <a:ext cx="7634944" cy="4880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endParaRPr lang="de-DE" sz="2000" b="1" dirty="0" smtClean="0"/>
          </a:p>
          <a:p>
            <a:pPr marL="457200" indent="-457200">
              <a:spcBef>
                <a:spcPts val="500"/>
              </a:spcBef>
              <a:spcAft>
                <a:spcPts val="500"/>
              </a:spcAft>
              <a:buFont typeface="+mj-lt"/>
              <a:buAutoNum type="arabicPeriod"/>
            </a:pPr>
            <a:r>
              <a:rPr lang="de-DE" sz="2000" b="1" dirty="0" smtClean="0"/>
              <a:t>Beteiligte</a:t>
            </a:r>
            <a:endParaRPr lang="de-DE" sz="2000" b="1" dirty="0"/>
          </a:p>
          <a:p>
            <a:pPr marL="457200" indent="-457200">
              <a:spcBef>
                <a:spcPts val="500"/>
              </a:spcBef>
              <a:spcAft>
                <a:spcPts val="500"/>
              </a:spcAft>
              <a:buFont typeface="+mj-lt"/>
              <a:buAutoNum type="arabicPeriod"/>
            </a:pPr>
            <a:r>
              <a:rPr lang="de-DE" sz="2000" b="1" dirty="0" smtClean="0"/>
              <a:t>Betriebserlaubnis/Gruppen</a:t>
            </a:r>
            <a:endParaRPr lang="de-DE" sz="2000" b="1" dirty="0"/>
          </a:p>
          <a:p>
            <a:pPr marL="457200" indent="-457200">
              <a:spcBef>
                <a:spcPts val="500"/>
              </a:spcBef>
              <a:spcAft>
                <a:spcPts val="500"/>
              </a:spcAft>
              <a:buFont typeface="+mj-lt"/>
              <a:buAutoNum type="arabicPeriod"/>
            </a:pPr>
            <a:r>
              <a:rPr lang="de-DE" sz="2000" b="1" dirty="0" smtClean="0"/>
              <a:t>Personal/Stellenplan</a:t>
            </a:r>
          </a:p>
          <a:p>
            <a:pPr marL="457200" indent="-457200">
              <a:spcBef>
                <a:spcPts val="500"/>
              </a:spcBef>
              <a:spcAft>
                <a:spcPts val="500"/>
              </a:spcAft>
              <a:buFont typeface="+mj-lt"/>
              <a:buAutoNum type="arabicPeriod"/>
            </a:pPr>
            <a:r>
              <a:rPr lang="de-DE" sz="2000" b="1" dirty="0" smtClean="0"/>
              <a:t>Kirchliche Mindestanforderungen</a:t>
            </a:r>
            <a:endParaRPr lang="de-DE" sz="2000" b="1" dirty="0"/>
          </a:p>
          <a:p>
            <a:pPr marL="457200" indent="-457200">
              <a:spcBef>
                <a:spcPts val="500"/>
              </a:spcBef>
              <a:spcAft>
                <a:spcPts val="500"/>
              </a:spcAft>
              <a:buFont typeface="+mj-lt"/>
              <a:buAutoNum type="arabicPeriod"/>
            </a:pPr>
            <a:r>
              <a:rPr lang="de-DE" sz="2000" b="1" dirty="0" smtClean="0"/>
              <a:t>Betriebskostenvertrag/Zusammenarbeit mit Kommune</a:t>
            </a:r>
            <a:endParaRPr lang="de-DE" sz="2000" b="1" dirty="0"/>
          </a:p>
          <a:p>
            <a:pPr marL="457200" indent="-457200">
              <a:spcBef>
                <a:spcPts val="500"/>
              </a:spcBef>
              <a:spcAft>
                <a:spcPts val="500"/>
              </a:spcAft>
              <a:buFont typeface="+mj-lt"/>
              <a:buAutoNum type="arabicPeriod"/>
            </a:pPr>
            <a:r>
              <a:rPr lang="de-DE" sz="2000" b="1" dirty="0" smtClean="0"/>
              <a:t>Betreiberpflichten/Arbeitssicherheit</a:t>
            </a:r>
            <a:endParaRPr lang="de-DE" sz="2000" b="1" dirty="0"/>
          </a:p>
          <a:p>
            <a:pPr marL="457200" indent="-457200">
              <a:spcBef>
                <a:spcPts val="500"/>
              </a:spcBef>
              <a:spcAft>
                <a:spcPts val="500"/>
              </a:spcAft>
              <a:buFont typeface="+mj-lt"/>
              <a:buAutoNum type="arabicPeriod"/>
            </a:pPr>
            <a:r>
              <a:rPr lang="de-DE" sz="2000" b="1" dirty="0" smtClean="0"/>
              <a:t>Baumaßnahmen/Investitionen</a:t>
            </a:r>
            <a:endParaRPr lang="de-DE" sz="2000" b="1" dirty="0"/>
          </a:p>
          <a:p>
            <a:pPr marL="457200" indent="-457200">
              <a:spcBef>
                <a:spcPts val="500"/>
              </a:spcBef>
              <a:spcAft>
                <a:spcPts val="500"/>
              </a:spcAft>
              <a:buFont typeface="+mj-lt"/>
              <a:buAutoNum type="arabicPeriod"/>
            </a:pPr>
            <a:r>
              <a:rPr lang="de-DE" sz="2000" b="1" dirty="0" smtClean="0"/>
              <a:t>Kindergartengeschäftsführung</a:t>
            </a:r>
          </a:p>
          <a:p>
            <a:pPr marL="457200" indent="-457200">
              <a:spcBef>
                <a:spcPts val="500"/>
              </a:spcBef>
              <a:spcAft>
                <a:spcPts val="500"/>
              </a:spcAft>
              <a:buFont typeface="+mj-lt"/>
              <a:buAutoNum type="arabicPeriod"/>
            </a:pPr>
            <a:r>
              <a:rPr lang="de-DE" sz="2000" b="1" dirty="0" smtClean="0"/>
              <a:t>Weiterentwicklung von Kitas</a:t>
            </a:r>
            <a:endParaRPr lang="de-DE" sz="2000" b="1" dirty="0"/>
          </a:p>
          <a:p>
            <a:endParaRPr lang="de-DE" b="1" dirty="0"/>
          </a:p>
          <a:p>
            <a:pPr>
              <a:buFont typeface="Wingdings" pitchFamily="2" charset="2"/>
              <a:buChar char="s"/>
            </a:pPr>
            <a:endParaRPr lang="de-DE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el 3"/>
          <p:cNvSpPr>
            <a:spLocks noGrp="1"/>
          </p:cNvSpPr>
          <p:nvPr>
            <p:ph type="title"/>
          </p:nvPr>
        </p:nvSpPr>
        <p:spPr bwMode="auto">
          <a:xfrm>
            <a:off x="827088" y="765175"/>
            <a:ext cx="5616575" cy="34607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de-DE" sz="2400" b="1" dirty="0" smtClean="0"/>
              <a:t>Beteiligte</a:t>
            </a:r>
          </a:p>
        </p:txBody>
      </p:sp>
      <p:sp>
        <p:nvSpPr>
          <p:cNvPr id="17410" name="Datumsplatzhalt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C249B99C-B908-4707-910D-7E6BF67BE7A4}" type="datetime4">
              <a:rPr lang="de-DE" smtClean="0"/>
              <a:pPr/>
              <a:t>16. Oktober 2020</a:t>
            </a:fld>
            <a:r>
              <a:rPr lang="de-DE" smtClean="0"/>
              <a:t> / Seite: </a:t>
            </a:r>
            <a:fld id="{1EC83CF2-A4F9-45F4-A645-9B4D1248433F}" type="slidenum">
              <a:rPr lang="de-DE" smtClean="0"/>
              <a:pPr/>
              <a:t>3</a:t>
            </a:fld>
            <a:endParaRPr lang="de-DE" smtClean="0"/>
          </a:p>
        </p:txBody>
      </p:sp>
      <p:sp>
        <p:nvSpPr>
          <p:cNvPr id="17411" name="Oval 5"/>
          <p:cNvSpPr>
            <a:spLocks noChangeArrowheads="1"/>
          </p:cNvSpPr>
          <p:nvPr/>
        </p:nvSpPr>
        <p:spPr bwMode="auto">
          <a:xfrm>
            <a:off x="3708400" y="3141663"/>
            <a:ext cx="2016125" cy="9144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 smtClean="0"/>
              <a:t>Kindertagesstätte</a:t>
            </a:r>
            <a:endParaRPr lang="de-DE" dirty="0"/>
          </a:p>
        </p:txBody>
      </p:sp>
      <p:sp>
        <p:nvSpPr>
          <p:cNvPr id="17412" name="Oval 12"/>
          <p:cNvSpPr>
            <a:spLocks noChangeArrowheads="1"/>
          </p:cNvSpPr>
          <p:nvPr/>
        </p:nvSpPr>
        <p:spPr bwMode="auto">
          <a:xfrm>
            <a:off x="3744913" y="5394325"/>
            <a:ext cx="2016125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 smtClean="0"/>
              <a:t>Erzbischöfliches</a:t>
            </a:r>
          </a:p>
          <a:p>
            <a:pPr algn="ctr"/>
            <a:r>
              <a:rPr lang="de-DE" dirty="0" smtClean="0"/>
              <a:t>Ordinariat</a:t>
            </a:r>
            <a:endParaRPr lang="de-DE" dirty="0"/>
          </a:p>
        </p:txBody>
      </p:sp>
      <p:sp>
        <p:nvSpPr>
          <p:cNvPr id="17413" name="Oval 13"/>
          <p:cNvSpPr>
            <a:spLocks noChangeArrowheads="1"/>
          </p:cNvSpPr>
          <p:nvPr/>
        </p:nvSpPr>
        <p:spPr bwMode="auto">
          <a:xfrm>
            <a:off x="755650" y="4437112"/>
            <a:ext cx="2016125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Kommune</a:t>
            </a:r>
          </a:p>
        </p:txBody>
      </p:sp>
      <p:sp>
        <p:nvSpPr>
          <p:cNvPr id="17414" name="Oval 14"/>
          <p:cNvSpPr>
            <a:spLocks noChangeArrowheads="1"/>
          </p:cNvSpPr>
          <p:nvPr/>
        </p:nvSpPr>
        <p:spPr bwMode="auto">
          <a:xfrm>
            <a:off x="948870" y="1506538"/>
            <a:ext cx="2016125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 smtClean="0"/>
              <a:t>KVJS</a:t>
            </a:r>
          </a:p>
          <a:p>
            <a:pPr algn="ctr"/>
            <a:r>
              <a:rPr lang="de-DE" dirty="0" smtClean="0"/>
              <a:t>Landesjugendamt</a:t>
            </a:r>
            <a:endParaRPr lang="de-DE" dirty="0"/>
          </a:p>
        </p:txBody>
      </p:sp>
      <p:sp>
        <p:nvSpPr>
          <p:cNvPr id="17415" name="Oval 15"/>
          <p:cNvSpPr>
            <a:spLocks noChangeArrowheads="1"/>
          </p:cNvSpPr>
          <p:nvPr/>
        </p:nvSpPr>
        <p:spPr bwMode="auto">
          <a:xfrm>
            <a:off x="6443663" y="4652963"/>
            <a:ext cx="2016125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Verrechnungsstelle</a:t>
            </a:r>
          </a:p>
        </p:txBody>
      </p:sp>
      <p:sp>
        <p:nvSpPr>
          <p:cNvPr id="17416" name="Oval 16"/>
          <p:cNvSpPr>
            <a:spLocks noChangeArrowheads="1"/>
          </p:cNvSpPr>
          <p:nvPr/>
        </p:nvSpPr>
        <p:spPr bwMode="auto">
          <a:xfrm>
            <a:off x="6732552" y="3099946"/>
            <a:ext cx="1871896" cy="1337166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Geschäftsführung</a:t>
            </a:r>
          </a:p>
          <a:p>
            <a:pPr algn="ctr"/>
            <a:r>
              <a:rPr lang="de-DE" sz="1200" dirty="0" smtClean="0"/>
              <a:t>(VST)</a:t>
            </a:r>
            <a:endParaRPr lang="de-DE" sz="1200" dirty="0"/>
          </a:p>
        </p:txBody>
      </p:sp>
      <p:sp>
        <p:nvSpPr>
          <p:cNvPr id="17417" name="Oval 17"/>
          <p:cNvSpPr>
            <a:spLocks noChangeArrowheads="1"/>
          </p:cNvSpPr>
          <p:nvPr/>
        </p:nvSpPr>
        <p:spPr bwMode="auto">
          <a:xfrm>
            <a:off x="6300192" y="1556792"/>
            <a:ext cx="2016125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Kirchengemeinde</a:t>
            </a:r>
          </a:p>
          <a:p>
            <a:pPr algn="ctr"/>
            <a:r>
              <a:rPr lang="de-DE" sz="1200" dirty="0"/>
              <a:t>(PGR, Stiftungsrat,</a:t>
            </a:r>
          </a:p>
          <a:p>
            <a:pPr algn="ctr"/>
            <a:r>
              <a:rPr lang="de-DE" sz="1200" dirty="0"/>
              <a:t>Gemeindeteam)</a:t>
            </a:r>
          </a:p>
        </p:txBody>
      </p:sp>
      <p:sp>
        <p:nvSpPr>
          <p:cNvPr id="17418" name="Oval 18"/>
          <p:cNvSpPr>
            <a:spLocks noChangeArrowheads="1"/>
          </p:cNvSpPr>
          <p:nvPr/>
        </p:nvSpPr>
        <p:spPr bwMode="auto">
          <a:xfrm>
            <a:off x="3635375" y="1341438"/>
            <a:ext cx="2016125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 smtClean="0"/>
              <a:t>Personen-</a:t>
            </a:r>
          </a:p>
          <a:p>
            <a:pPr algn="ctr"/>
            <a:r>
              <a:rPr lang="de-DE" dirty="0" smtClean="0"/>
              <a:t>sorgeberechtigte</a:t>
            </a:r>
            <a:endParaRPr lang="de-DE" dirty="0"/>
          </a:p>
        </p:txBody>
      </p:sp>
      <p:sp>
        <p:nvSpPr>
          <p:cNvPr id="17419" name="Oval 19"/>
          <p:cNvSpPr>
            <a:spLocks noChangeArrowheads="1"/>
          </p:cNvSpPr>
          <p:nvPr/>
        </p:nvSpPr>
        <p:spPr bwMode="auto">
          <a:xfrm>
            <a:off x="755650" y="3068638"/>
            <a:ext cx="2016125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Fachberatung</a:t>
            </a:r>
          </a:p>
          <a:p>
            <a:pPr algn="ctr"/>
            <a:r>
              <a:rPr lang="de-DE" dirty="0"/>
              <a:t>Caritasverband</a:t>
            </a:r>
          </a:p>
        </p:txBody>
      </p:sp>
      <p:sp>
        <p:nvSpPr>
          <p:cNvPr id="17420" name="Line 20"/>
          <p:cNvSpPr>
            <a:spLocks noChangeShapeType="1"/>
          </p:cNvSpPr>
          <p:nvPr/>
        </p:nvSpPr>
        <p:spPr bwMode="auto">
          <a:xfrm>
            <a:off x="4500563" y="2276475"/>
            <a:ext cx="0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7421" name="Line 21"/>
          <p:cNvSpPr>
            <a:spLocks noChangeShapeType="1"/>
          </p:cNvSpPr>
          <p:nvPr/>
        </p:nvSpPr>
        <p:spPr bwMode="auto">
          <a:xfrm>
            <a:off x="4859338" y="2276475"/>
            <a:ext cx="0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7422" name="Line 22"/>
          <p:cNvSpPr>
            <a:spLocks noChangeShapeType="1"/>
          </p:cNvSpPr>
          <p:nvPr/>
        </p:nvSpPr>
        <p:spPr bwMode="auto">
          <a:xfrm flipH="1">
            <a:off x="5890566" y="3573463"/>
            <a:ext cx="84198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7423" name="Line 23"/>
          <p:cNvSpPr>
            <a:spLocks noChangeShapeType="1"/>
          </p:cNvSpPr>
          <p:nvPr/>
        </p:nvSpPr>
        <p:spPr bwMode="auto">
          <a:xfrm flipH="1" flipV="1">
            <a:off x="5508625" y="4005263"/>
            <a:ext cx="1150938" cy="719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7424" name="Line 24"/>
          <p:cNvSpPr>
            <a:spLocks noChangeShapeType="1"/>
          </p:cNvSpPr>
          <p:nvPr/>
        </p:nvSpPr>
        <p:spPr bwMode="auto">
          <a:xfrm flipH="1">
            <a:off x="5435600" y="2349500"/>
            <a:ext cx="1081088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7425" name="Line 25"/>
          <p:cNvSpPr>
            <a:spLocks noChangeShapeType="1"/>
          </p:cNvSpPr>
          <p:nvPr/>
        </p:nvSpPr>
        <p:spPr bwMode="auto">
          <a:xfrm flipV="1">
            <a:off x="4716463" y="4149725"/>
            <a:ext cx="0" cy="11509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7426" name="Line 26"/>
          <p:cNvSpPr>
            <a:spLocks noChangeShapeType="1"/>
          </p:cNvSpPr>
          <p:nvPr/>
        </p:nvSpPr>
        <p:spPr bwMode="auto">
          <a:xfrm flipV="1">
            <a:off x="2771775" y="4005263"/>
            <a:ext cx="1079500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7427" name="Line 27"/>
          <p:cNvSpPr>
            <a:spLocks noChangeShapeType="1"/>
          </p:cNvSpPr>
          <p:nvPr/>
        </p:nvSpPr>
        <p:spPr bwMode="auto">
          <a:xfrm>
            <a:off x="2843213" y="3500438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7428" name="Line 28"/>
          <p:cNvSpPr>
            <a:spLocks noChangeShapeType="1"/>
          </p:cNvSpPr>
          <p:nvPr/>
        </p:nvSpPr>
        <p:spPr bwMode="auto">
          <a:xfrm>
            <a:off x="2771775" y="2276475"/>
            <a:ext cx="1223963" cy="865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7429" name="Text Box 29"/>
          <p:cNvSpPr txBox="1">
            <a:spLocks noChangeArrowheads="1"/>
          </p:cNvSpPr>
          <p:nvPr/>
        </p:nvSpPr>
        <p:spPr bwMode="auto">
          <a:xfrm>
            <a:off x="6305470" y="2420888"/>
            <a:ext cx="136287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360363" algn="l"/>
              </a:tabLst>
            </a:pPr>
            <a:r>
              <a:rPr lang="de-DE" sz="800" dirty="0" smtClean="0"/>
              <a:t>Leitbild</a:t>
            </a:r>
            <a:endParaRPr lang="de-DE" sz="800" dirty="0" smtClean="0"/>
          </a:p>
          <a:p>
            <a:pPr>
              <a:tabLst>
                <a:tab pos="360363" algn="l"/>
              </a:tabLst>
            </a:pPr>
            <a:r>
              <a:rPr lang="de-DE" sz="800" dirty="0" smtClean="0"/>
              <a:t>pastorale Betreuung</a:t>
            </a:r>
          </a:p>
          <a:p>
            <a:pPr>
              <a:tabLst>
                <a:tab pos="360363" algn="l"/>
              </a:tabLst>
            </a:pPr>
            <a:r>
              <a:rPr lang="de-DE" sz="800" dirty="0" smtClean="0"/>
              <a:t>Auftrag Geschäftsführung</a:t>
            </a:r>
          </a:p>
          <a:p>
            <a:pPr>
              <a:tabLst>
                <a:tab pos="360363" algn="l"/>
              </a:tabLst>
            </a:pPr>
            <a:r>
              <a:rPr lang="de-DE" sz="800" dirty="0" smtClean="0"/>
              <a:t>6 Kernbereiche</a:t>
            </a:r>
          </a:p>
          <a:p>
            <a:pPr>
              <a:tabLst>
                <a:tab pos="360363" algn="l"/>
              </a:tabLst>
            </a:pPr>
            <a:r>
              <a:rPr lang="de-DE" sz="800" dirty="0" smtClean="0"/>
              <a:t>Trägerverantwortung</a:t>
            </a:r>
            <a:endParaRPr lang="de-DE" sz="800" dirty="0"/>
          </a:p>
        </p:txBody>
      </p:sp>
      <p:sp>
        <p:nvSpPr>
          <p:cNvPr id="17430" name="Text Box 30"/>
          <p:cNvSpPr txBox="1">
            <a:spLocks noChangeArrowheads="1"/>
          </p:cNvSpPr>
          <p:nvPr/>
        </p:nvSpPr>
        <p:spPr bwMode="auto">
          <a:xfrm>
            <a:off x="5762910" y="3615407"/>
            <a:ext cx="9963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360363" algn="l"/>
              </a:tabLst>
            </a:pPr>
            <a:r>
              <a:rPr lang="de-DE" sz="800" dirty="0"/>
              <a:t>laufende Geschäfte</a:t>
            </a:r>
          </a:p>
          <a:p>
            <a:pPr>
              <a:tabLst>
                <a:tab pos="360363" algn="l"/>
              </a:tabLst>
            </a:pPr>
            <a:r>
              <a:rPr lang="de-DE" sz="800" dirty="0"/>
              <a:t>der Einrichtung</a:t>
            </a:r>
          </a:p>
        </p:txBody>
      </p:sp>
      <p:sp>
        <p:nvSpPr>
          <p:cNvPr id="17431" name="Text Box 31"/>
          <p:cNvSpPr txBox="1">
            <a:spLocks noChangeArrowheads="1"/>
          </p:cNvSpPr>
          <p:nvPr/>
        </p:nvSpPr>
        <p:spPr bwMode="auto">
          <a:xfrm>
            <a:off x="6372225" y="4211093"/>
            <a:ext cx="825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360363" algn="l"/>
              </a:tabLst>
            </a:pPr>
            <a:r>
              <a:rPr lang="de-DE" sz="800" dirty="0"/>
              <a:t>Beratung</a:t>
            </a:r>
          </a:p>
          <a:p>
            <a:pPr>
              <a:tabLst>
                <a:tab pos="360363" algn="l"/>
              </a:tabLst>
            </a:pPr>
            <a:r>
              <a:rPr lang="de-DE" sz="800" dirty="0"/>
              <a:t>Dienstleistung</a:t>
            </a:r>
          </a:p>
        </p:txBody>
      </p:sp>
      <p:sp>
        <p:nvSpPr>
          <p:cNvPr id="17432" name="Text Box 32"/>
          <p:cNvSpPr txBox="1">
            <a:spLocks noChangeArrowheads="1"/>
          </p:cNvSpPr>
          <p:nvPr/>
        </p:nvSpPr>
        <p:spPr bwMode="auto">
          <a:xfrm>
            <a:off x="2202188" y="2490675"/>
            <a:ext cx="9731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360363" algn="l"/>
              </a:tabLst>
            </a:pPr>
            <a:r>
              <a:rPr lang="de-DE" sz="800" dirty="0"/>
              <a:t>Betriebserlaubnis</a:t>
            </a:r>
          </a:p>
          <a:p>
            <a:pPr>
              <a:tabLst>
                <a:tab pos="360363" algn="l"/>
              </a:tabLst>
            </a:pPr>
            <a:r>
              <a:rPr lang="de-DE" sz="800" dirty="0" smtClean="0"/>
              <a:t>Aufsicht</a:t>
            </a:r>
            <a:endParaRPr lang="de-DE" sz="800" dirty="0"/>
          </a:p>
        </p:txBody>
      </p:sp>
      <p:sp>
        <p:nvSpPr>
          <p:cNvPr id="17433" name="Text Box 33"/>
          <p:cNvSpPr txBox="1">
            <a:spLocks noChangeArrowheads="1"/>
          </p:cNvSpPr>
          <p:nvPr/>
        </p:nvSpPr>
        <p:spPr bwMode="auto">
          <a:xfrm>
            <a:off x="3276600" y="4437063"/>
            <a:ext cx="116891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360363" algn="l"/>
              </a:tabLst>
            </a:pPr>
            <a:r>
              <a:rPr lang="de-DE" sz="800" dirty="0" smtClean="0"/>
              <a:t>Originär verpflichteter</a:t>
            </a:r>
          </a:p>
          <a:p>
            <a:pPr>
              <a:tabLst>
                <a:tab pos="360363" algn="l"/>
              </a:tabLst>
            </a:pPr>
            <a:r>
              <a:rPr lang="de-DE" sz="800" dirty="0" smtClean="0"/>
              <a:t>Vertragspartner </a:t>
            </a:r>
          </a:p>
          <a:p>
            <a:pPr>
              <a:buFontTx/>
              <a:buChar char="-"/>
              <a:tabLst>
                <a:tab pos="360363" algn="l"/>
              </a:tabLst>
            </a:pPr>
            <a:r>
              <a:rPr lang="de-DE" sz="800" dirty="0" smtClean="0"/>
              <a:t> </a:t>
            </a:r>
            <a:r>
              <a:rPr lang="de-DE" sz="800" dirty="0"/>
              <a:t>Finanzierung</a:t>
            </a:r>
          </a:p>
          <a:p>
            <a:pPr>
              <a:buFontTx/>
              <a:buChar char="-"/>
              <a:tabLst>
                <a:tab pos="360363" algn="l"/>
              </a:tabLst>
            </a:pPr>
            <a:r>
              <a:rPr lang="de-DE" sz="800" dirty="0"/>
              <a:t> Mitwirkung</a:t>
            </a:r>
          </a:p>
          <a:p>
            <a:pPr>
              <a:buFontTx/>
              <a:buChar char="-"/>
              <a:tabLst>
                <a:tab pos="360363" algn="l"/>
              </a:tabLst>
            </a:pPr>
            <a:r>
              <a:rPr lang="de-DE" sz="800" dirty="0"/>
              <a:t> Bedarfsplanung</a:t>
            </a:r>
          </a:p>
        </p:txBody>
      </p:sp>
      <p:sp>
        <p:nvSpPr>
          <p:cNvPr id="17434" name="Text Box 34"/>
          <p:cNvSpPr txBox="1">
            <a:spLocks noChangeArrowheads="1"/>
          </p:cNvSpPr>
          <p:nvPr/>
        </p:nvSpPr>
        <p:spPr bwMode="auto">
          <a:xfrm>
            <a:off x="2843213" y="3573463"/>
            <a:ext cx="8223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360363" algn="l"/>
              </a:tabLst>
            </a:pPr>
            <a:r>
              <a:rPr lang="de-DE" sz="800"/>
              <a:t>pädagogische</a:t>
            </a:r>
          </a:p>
          <a:p>
            <a:pPr>
              <a:tabLst>
                <a:tab pos="360363" algn="l"/>
              </a:tabLst>
            </a:pPr>
            <a:r>
              <a:rPr lang="de-DE" sz="800"/>
              <a:t>Beratung</a:t>
            </a:r>
          </a:p>
        </p:txBody>
      </p:sp>
      <p:sp>
        <p:nvSpPr>
          <p:cNvPr id="17435" name="Text Box 35"/>
          <p:cNvSpPr txBox="1">
            <a:spLocks noChangeArrowheads="1"/>
          </p:cNvSpPr>
          <p:nvPr/>
        </p:nvSpPr>
        <p:spPr bwMode="auto">
          <a:xfrm>
            <a:off x="5004385" y="4829036"/>
            <a:ext cx="127470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360363" algn="l"/>
              </a:tabLst>
            </a:pPr>
            <a:r>
              <a:rPr lang="de-DE" sz="800" dirty="0" smtClean="0"/>
              <a:t>Genehmigung</a:t>
            </a:r>
          </a:p>
          <a:p>
            <a:pPr>
              <a:tabLst>
                <a:tab pos="360363" algn="l"/>
              </a:tabLst>
            </a:pPr>
            <a:r>
              <a:rPr lang="de-DE" sz="800" dirty="0" smtClean="0"/>
              <a:t>Rahmenbedingungen</a:t>
            </a:r>
            <a:endParaRPr lang="de-DE" sz="800" dirty="0"/>
          </a:p>
          <a:p>
            <a:pPr>
              <a:tabLst>
                <a:tab pos="360363" algn="l"/>
              </a:tabLst>
            </a:pPr>
            <a:r>
              <a:rPr lang="de-DE" sz="800" dirty="0"/>
              <a:t>Aufsicht</a:t>
            </a:r>
          </a:p>
          <a:p>
            <a:pPr>
              <a:tabLst>
                <a:tab pos="360363" algn="l"/>
              </a:tabLst>
            </a:pPr>
            <a:r>
              <a:rPr lang="de-DE" sz="800" dirty="0" smtClean="0"/>
              <a:t>Kirchensteuer/Finanzen</a:t>
            </a:r>
            <a:endParaRPr lang="de-DE" sz="800" dirty="0"/>
          </a:p>
        </p:txBody>
      </p:sp>
      <p:sp>
        <p:nvSpPr>
          <p:cNvPr id="17436" name="Text Box 36"/>
          <p:cNvSpPr txBox="1">
            <a:spLocks noChangeArrowheads="1"/>
          </p:cNvSpPr>
          <p:nvPr/>
        </p:nvSpPr>
        <p:spPr bwMode="auto">
          <a:xfrm>
            <a:off x="3995738" y="2420938"/>
            <a:ext cx="54213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360363" algn="l"/>
              </a:tabLst>
            </a:pPr>
            <a:r>
              <a:rPr lang="de-DE" sz="800" dirty="0" smtClean="0"/>
              <a:t>Kunden</a:t>
            </a:r>
          </a:p>
          <a:p>
            <a:pPr>
              <a:tabLst>
                <a:tab pos="360363" algn="l"/>
              </a:tabLst>
            </a:pPr>
            <a:r>
              <a:rPr lang="de-DE" sz="800" dirty="0" smtClean="0"/>
              <a:t>Vertrag</a:t>
            </a:r>
            <a:endParaRPr lang="de-DE" sz="800" dirty="0"/>
          </a:p>
          <a:p>
            <a:pPr>
              <a:tabLst>
                <a:tab pos="360363" algn="l"/>
              </a:tabLst>
            </a:pPr>
            <a:r>
              <a:rPr lang="de-DE" sz="800" dirty="0"/>
              <a:t>Bedarf</a:t>
            </a:r>
          </a:p>
        </p:txBody>
      </p:sp>
      <p:sp>
        <p:nvSpPr>
          <p:cNvPr id="17437" name="Text Box 37"/>
          <p:cNvSpPr txBox="1">
            <a:spLocks noChangeArrowheads="1"/>
          </p:cNvSpPr>
          <p:nvPr/>
        </p:nvSpPr>
        <p:spPr bwMode="auto">
          <a:xfrm>
            <a:off x="4859338" y="2420938"/>
            <a:ext cx="7064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360363" algn="l"/>
              </a:tabLst>
            </a:pPr>
            <a:r>
              <a:rPr lang="de-DE" sz="800"/>
              <a:t>Elternbeirat</a:t>
            </a:r>
          </a:p>
          <a:p>
            <a:pPr>
              <a:tabLst>
                <a:tab pos="360363" algn="l"/>
              </a:tabLst>
            </a:pPr>
            <a:r>
              <a:rPr lang="de-DE" sz="800"/>
              <a:t>Mitwirkung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755576" y="5373216"/>
            <a:ext cx="2449512" cy="830997"/>
          </a:xfrm>
          <a:prstGeom prst="rect">
            <a:avLst/>
          </a:prstGeom>
          <a:solidFill>
            <a:srgbClr val="FF0000">
              <a:alpha val="16000"/>
            </a:srgbClr>
          </a:solidFill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de-DE" sz="800" dirty="0" smtClean="0"/>
              <a:t>ist verpflichtet, ausreichend Kita-Plätze bereit zu stellen</a:t>
            </a:r>
          </a:p>
          <a:p>
            <a:pPr marL="171450" indent="-171450">
              <a:buFontTx/>
              <a:buChar char="-"/>
            </a:pPr>
            <a:r>
              <a:rPr lang="de-DE" sz="800" dirty="0" smtClean="0"/>
              <a:t>Kirchengemeinde entlasten Kommune durch die Trägerschaft bei dieser Verpflichtung</a:t>
            </a:r>
          </a:p>
          <a:p>
            <a:pPr marL="171450" indent="-171450">
              <a:buFont typeface="Wingdings" panose="05000000000000000000" pitchFamily="2" charset="2"/>
              <a:buChar char="è"/>
            </a:pPr>
            <a:r>
              <a:rPr lang="de-DE" sz="800" dirty="0" smtClean="0">
                <a:sym typeface="Wingdings" panose="05000000000000000000" pitchFamily="2" charset="2"/>
              </a:rPr>
              <a:t>Kostenbeteiligung seitens der Kommune als Gegenleistung für die Unterstützung</a:t>
            </a:r>
          </a:p>
        </p:txBody>
      </p:sp>
      <p:sp>
        <p:nvSpPr>
          <p:cNvPr id="32" name="Line 22"/>
          <p:cNvSpPr>
            <a:spLocks noChangeShapeType="1"/>
          </p:cNvSpPr>
          <p:nvPr/>
        </p:nvSpPr>
        <p:spPr bwMode="auto">
          <a:xfrm flipH="1" flipV="1">
            <a:off x="7938932" y="2469084"/>
            <a:ext cx="3330" cy="59987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33" name="Text Box 31"/>
          <p:cNvSpPr txBox="1">
            <a:spLocks noChangeArrowheads="1"/>
          </p:cNvSpPr>
          <p:nvPr/>
        </p:nvSpPr>
        <p:spPr bwMode="auto">
          <a:xfrm>
            <a:off x="7970520" y="2606040"/>
            <a:ext cx="114482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360363" algn="l"/>
              </a:tabLst>
            </a:pPr>
            <a:r>
              <a:rPr lang="de-DE" sz="800" dirty="0" smtClean="0"/>
              <a:t>Regelmäßige Berichte </a:t>
            </a:r>
          </a:p>
          <a:p>
            <a:pPr>
              <a:tabLst>
                <a:tab pos="360363" algn="l"/>
              </a:tabLst>
            </a:pPr>
            <a:r>
              <a:rPr lang="de-DE" sz="800" dirty="0" smtClean="0"/>
              <a:t>im Stiftungsrat</a:t>
            </a:r>
            <a:endParaRPr lang="de-DE" sz="800" dirty="0"/>
          </a:p>
        </p:txBody>
      </p:sp>
      <p:sp>
        <p:nvSpPr>
          <p:cNvPr id="34" name="Line 23"/>
          <p:cNvSpPr>
            <a:spLocks noChangeShapeType="1"/>
          </p:cNvSpPr>
          <p:nvPr/>
        </p:nvSpPr>
        <p:spPr bwMode="auto">
          <a:xfrm flipV="1">
            <a:off x="5651500" y="5373215"/>
            <a:ext cx="936724" cy="2084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2309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 animBg="1"/>
      <p:bldP spid="17413" grpId="0" animBg="1"/>
      <p:bldP spid="17414" grpId="0" animBg="1"/>
      <p:bldP spid="17415" grpId="0" animBg="1"/>
      <p:bldP spid="17416" grpId="0" animBg="1"/>
      <p:bldP spid="17417" grpId="0" animBg="1"/>
      <p:bldP spid="17418" grpId="0" animBg="1"/>
      <p:bldP spid="17419" grpId="0" animBg="1"/>
      <p:bldP spid="17420" grpId="0" animBg="1"/>
      <p:bldP spid="17421" grpId="0" animBg="1"/>
      <p:bldP spid="17422" grpId="0" animBg="1"/>
      <p:bldP spid="17423" grpId="0" animBg="1"/>
      <p:bldP spid="17424" grpId="0" animBg="1"/>
      <p:bldP spid="17425" grpId="0" animBg="1"/>
      <p:bldP spid="17426" grpId="0" animBg="1"/>
      <p:bldP spid="17427" grpId="0" animBg="1"/>
      <p:bldP spid="17428" grpId="0" animBg="1"/>
      <p:bldP spid="17429" grpId="0"/>
      <p:bldP spid="17430" grpId="0"/>
      <p:bldP spid="17431" grpId="0"/>
      <p:bldP spid="17432" grpId="0"/>
      <p:bldP spid="17433" grpId="0"/>
      <p:bldP spid="17434" grpId="0"/>
      <p:bldP spid="17435" grpId="0"/>
      <p:bldP spid="17436" grpId="0"/>
      <p:bldP spid="17437" grpId="0"/>
      <p:bldP spid="2" grpId="0" animBg="1"/>
      <p:bldP spid="32" grpId="0" animBg="1"/>
      <p:bldP spid="33" grpId="0"/>
      <p:bldP spid="3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Datumsplatzhalt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84DF0793-7A53-4E6C-B160-0126BA7B0462}" type="datetime4">
              <a:rPr lang="de-DE" smtClean="0"/>
              <a:pPr/>
              <a:t>16. Oktober 2020</a:t>
            </a:fld>
            <a:r>
              <a:rPr lang="de-DE" smtClean="0"/>
              <a:t> / Seite: </a:t>
            </a:r>
            <a:fld id="{A4B53D3D-CA94-4839-B4E6-C42A1B2763AE}" type="slidenum">
              <a:rPr lang="de-DE" smtClean="0"/>
              <a:pPr/>
              <a:t>4</a:t>
            </a:fld>
            <a:endParaRPr lang="de-DE" smtClean="0"/>
          </a:p>
        </p:txBody>
      </p:sp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827088" y="769350"/>
            <a:ext cx="2784475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400" b="1" dirty="0"/>
              <a:t>Betriebserlaubnis</a:t>
            </a:r>
          </a:p>
          <a:p>
            <a:endParaRPr lang="de-DE" dirty="0"/>
          </a:p>
        </p:txBody>
      </p:sp>
      <p:sp useBgFill="1"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827088" y="2133600"/>
            <a:ext cx="7407275" cy="3013646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290513">
              <a:spcBef>
                <a:spcPts val="500"/>
              </a:spcBef>
              <a:spcAft>
                <a:spcPts val="500"/>
              </a:spcAft>
              <a:buFont typeface="Wingdings" pitchFamily="2" charset="2"/>
              <a:buChar char="Ü"/>
              <a:defRPr/>
            </a:pPr>
            <a:r>
              <a:rPr lang="de-DE" dirty="0">
                <a:latin typeface="+mn-lt"/>
                <a:sym typeface="Wingdings" pitchFamily="2" charset="2"/>
              </a:rPr>
              <a:t> 	Basis für laufenden Betrieb</a:t>
            </a:r>
          </a:p>
          <a:p>
            <a:pPr defTabSz="290513">
              <a:spcBef>
                <a:spcPts val="500"/>
              </a:spcBef>
              <a:spcAft>
                <a:spcPts val="500"/>
              </a:spcAft>
              <a:buFont typeface="Wingdings" pitchFamily="2" charset="2"/>
              <a:buChar char="Ü"/>
              <a:defRPr/>
            </a:pPr>
            <a:r>
              <a:rPr lang="de-DE" dirty="0">
                <a:latin typeface="+mn-lt"/>
                <a:sym typeface="Wingdings" pitchFamily="2" charset="2"/>
              </a:rPr>
              <a:t> 	wird erteilt vom Landesjugendamt wenn</a:t>
            </a:r>
          </a:p>
          <a:p>
            <a:pPr defTabSz="290513">
              <a:spcBef>
                <a:spcPts val="500"/>
              </a:spcBef>
              <a:spcAft>
                <a:spcPts val="500"/>
              </a:spcAft>
              <a:tabLst>
                <a:tab pos="446088" algn="l"/>
              </a:tabLst>
              <a:defRPr/>
            </a:pPr>
            <a:r>
              <a:rPr lang="de-DE" dirty="0">
                <a:latin typeface="+mn-lt"/>
                <a:sym typeface="Wingdings" pitchFamily="2" charset="2"/>
              </a:rPr>
              <a:t>	- Gruppe entsprechend den Vorgaben der KitaVO ausreichend mit  	   	 		Personal besetzt ist </a:t>
            </a:r>
            <a:endParaRPr lang="de-DE" dirty="0" smtClean="0">
              <a:latin typeface="+mn-lt"/>
              <a:sym typeface="Wingdings" pitchFamily="2" charset="2"/>
            </a:endParaRPr>
          </a:p>
          <a:p>
            <a:pPr defTabSz="290513">
              <a:spcBef>
                <a:spcPts val="500"/>
              </a:spcBef>
              <a:spcAft>
                <a:spcPts val="500"/>
              </a:spcAft>
              <a:tabLst>
                <a:tab pos="446088" algn="l"/>
              </a:tabLst>
              <a:defRPr/>
            </a:pPr>
            <a:r>
              <a:rPr lang="de-DE" dirty="0">
                <a:latin typeface="+mn-lt"/>
                <a:sym typeface="Wingdings" pitchFamily="2" charset="2"/>
              </a:rPr>
              <a:t>	- maximale Kinderzahl für Betreuungsform nicht überschritten </a:t>
            </a:r>
            <a:r>
              <a:rPr lang="de-DE" dirty="0" smtClean="0">
                <a:latin typeface="+mn-lt"/>
                <a:sym typeface="Wingdings" pitchFamily="2" charset="2"/>
              </a:rPr>
              <a:t>wird und</a:t>
            </a:r>
          </a:p>
          <a:p>
            <a:pPr defTabSz="290513">
              <a:spcBef>
                <a:spcPts val="500"/>
              </a:spcBef>
              <a:spcAft>
                <a:spcPts val="500"/>
              </a:spcAft>
              <a:tabLst>
                <a:tab pos="446088" algn="l"/>
              </a:tabLst>
              <a:defRPr/>
            </a:pPr>
            <a:r>
              <a:rPr lang="de-DE" dirty="0" smtClean="0">
                <a:latin typeface="+mn-lt"/>
                <a:sym typeface="Wingdings" pitchFamily="2" charset="2"/>
              </a:rPr>
              <a:t>	-	</a:t>
            </a:r>
            <a:r>
              <a:rPr lang="de-DE" b="1" dirty="0" smtClean="0">
                <a:latin typeface="+mn-lt"/>
                <a:sym typeface="Wingdings" pitchFamily="2" charset="2"/>
              </a:rPr>
              <a:t>baurechtlich alle Vorschriften erfüllt sind</a:t>
            </a:r>
          </a:p>
          <a:p>
            <a:pPr defTabSz="290513">
              <a:spcBef>
                <a:spcPts val="500"/>
              </a:spcBef>
              <a:spcAft>
                <a:spcPts val="500"/>
              </a:spcAft>
              <a:buFont typeface="Wingdings" pitchFamily="2" charset="2"/>
              <a:buChar char="Ü"/>
              <a:defRPr/>
            </a:pPr>
            <a:r>
              <a:rPr lang="de-DE" dirty="0" smtClean="0">
                <a:latin typeface="+mn-lt"/>
                <a:sym typeface="Wingdings" pitchFamily="2" charset="2"/>
              </a:rPr>
              <a:t> </a:t>
            </a:r>
            <a:r>
              <a:rPr lang="de-DE" dirty="0">
                <a:latin typeface="+mn-lt"/>
                <a:sym typeface="Wingdings" pitchFamily="2" charset="2"/>
              </a:rPr>
              <a:t>	muss dem Angebot angepasst werden</a:t>
            </a:r>
          </a:p>
          <a:p>
            <a:pPr defTabSz="290513">
              <a:defRPr/>
            </a:pPr>
            <a:endParaRPr lang="de-DE" b="1" dirty="0">
              <a:sym typeface="Wingdings" pitchFamily="2" charset="2"/>
            </a:endParaRPr>
          </a:p>
          <a:p>
            <a:pPr defTabSz="290513">
              <a:defRPr/>
            </a:pPr>
            <a:r>
              <a:rPr lang="de-DE" dirty="0">
                <a:sym typeface="Wingdings" pitchFamily="2" charset="2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Datumsplatzhalt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25400D50-1D29-4E6F-AA50-AD0F4EECAA00}" type="datetime4">
              <a:rPr lang="de-DE" smtClean="0"/>
              <a:pPr/>
              <a:t>16. Oktober 2020</a:t>
            </a:fld>
            <a:r>
              <a:rPr lang="de-DE" smtClean="0"/>
              <a:t> / Seite: </a:t>
            </a:r>
            <a:fld id="{FEA0CD1A-A7D7-477F-9468-33A17D38DC63}" type="slidenum">
              <a:rPr lang="de-DE" smtClean="0"/>
              <a:pPr/>
              <a:t>5</a:t>
            </a:fld>
            <a:endParaRPr lang="de-DE" smtClean="0"/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830912" y="1700808"/>
            <a:ext cx="7405688" cy="41344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290513">
              <a:spcBef>
                <a:spcPts val="500"/>
              </a:spcBef>
              <a:spcAft>
                <a:spcPts val="500"/>
              </a:spcAft>
            </a:pPr>
            <a:r>
              <a:rPr lang="de-DE" sz="2000" b="1" dirty="0">
                <a:sym typeface="Wingdings" pitchFamily="2" charset="2"/>
              </a:rPr>
              <a:t>Gruppenformen </a:t>
            </a:r>
            <a:r>
              <a:rPr lang="de-DE" b="1" dirty="0">
                <a:sym typeface="Wingdings" pitchFamily="2" charset="2"/>
              </a:rPr>
              <a:t>					</a:t>
            </a:r>
            <a:endParaRPr lang="de-DE" b="1" i="1" dirty="0">
              <a:sym typeface="Wingdings" pitchFamily="2" charset="2"/>
            </a:endParaRPr>
          </a:p>
          <a:p>
            <a:pPr defTabSz="290513">
              <a:spcBef>
                <a:spcPts val="500"/>
              </a:spcBef>
              <a:spcAft>
                <a:spcPts val="500"/>
              </a:spcAft>
              <a:buFont typeface="Wingdings" pitchFamily="2" charset="2"/>
              <a:buChar char="Ü"/>
            </a:pPr>
            <a:r>
              <a:rPr lang="de-DE" dirty="0">
                <a:sym typeface="Wingdings" pitchFamily="2" charset="2"/>
              </a:rPr>
              <a:t> 	</a:t>
            </a:r>
            <a:r>
              <a:rPr lang="de-DE" b="1" dirty="0" smtClean="0">
                <a:sym typeface="Wingdings" pitchFamily="2" charset="2"/>
              </a:rPr>
              <a:t>Regelgruppe </a:t>
            </a:r>
            <a:r>
              <a:rPr lang="de-DE" dirty="0">
                <a:sym typeface="Wingdings" pitchFamily="2" charset="2"/>
              </a:rPr>
              <a:t>(</a:t>
            </a:r>
            <a:r>
              <a:rPr lang="de-DE" dirty="0"/>
              <a:t>vor- und nachmittags jeweils mehrere Stunden geöffnet)</a:t>
            </a:r>
          </a:p>
          <a:p>
            <a:pPr defTabSz="290513">
              <a:spcBef>
                <a:spcPts val="500"/>
              </a:spcBef>
              <a:spcAft>
                <a:spcPts val="500"/>
              </a:spcAft>
              <a:buFont typeface="Wingdings" pitchFamily="2" charset="2"/>
              <a:buChar char="Ü"/>
            </a:pPr>
            <a:r>
              <a:rPr lang="de-DE" b="1" dirty="0">
                <a:sym typeface="Wingdings" pitchFamily="2" charset="2"/>
              </a:rPr>
              <a:t> 	Verlängerte Öffnungszeit </a:t>
            </a:r>
            <a:r>
              <a:rPr lang="de-DE" dirty="0">
                <a:sym typeface="Wingdings" pitchFamily="2" charset="2"/>
              </a:rPr>
              <a:t>(mindestens sechs Stunden am Stück geöffnet)</a:t>
            </a:r>
          </a:p>
          <a:p>
            <a:pPr defTabSz="290513">
              <a:spcBef>
                <a:spcPts val="500"/>
              </a:spcBef>
              <a:spcAft>
                <a:spcPts val="500"/>
              </a:spcAft>
              <a:buFont typeface="Wingdings" pitchFamily="2" charset="2"/>
              <a:buChar char="Ü"/>
            </a:pPr>
            <a:r>
              <a:rPr lang="de-DE" b="1" dirty="0">
                <a:sym typeface="Wingdings" pitchFamily="2" charset="2"/>
              </a:rPr>
              <a:t> 	Ganztagesgruppe </a:t>
            </a:r>
            <a:r>
              <a:rPr lang="de-DE" dirty="0" smtClean="0">
                <a:sym typeface="Wingdings" pitchFamily="2" charset="2"/>
              </a:rPr>
              <a:t>(über </a:t>
            </a:r>
            <a:r>
              <a:rPr lang="de-DE" dirty="0">
                <a:sym typeface="Wingdings" pitchFamily="2" charset="2"/>
              </a:rPr>
              <a:t>sieben Stunden durchgängig geöffnet)</a:t>
            </a:r>
            <a:endParaRPr lang="de-DE" b="1" dirty="0">
              <a:sym typeface="Wingdings" pitchFamily="2" charset="2"/>
            </a:endParaRPr>
          </a:p>
          <a:p>
            <a:pPr defTabSz="290513">
              <a:spcBef>
                <a:spcPts val="500"/>
              </a:spcBef>
              <a:spcAft>
                <a:spcPts val="500"/>
              </a:spcAft>
            </a:pPr>
            <a:r>
              <a:rPr lang="de-DE" i="1" dirty="0" smtClean="0">
                <a:sym typeface="Wingdings" pitchFamily="2" charset="2"/>
              </a:rPr>
              <a:t>►</a:t>
            </a:r>
            <a:r>
              <a:rPr lang="de-DE" i="1" dirty="0">
                <a:sym typeface="Wingdings" pitchFamily="2" charset="2"/>
              </a:rPr>
              <a:t>	</a:t>
            </a:r>
            <a:r>
              <a:rPr lang="de-DE" dirty="0">
                <a:sym typeface="Wingdings" pitchFamily="2" charset="2"/>
              </a:rPr>
              <a:t>Altersmischung mit Kindern vom ersten Lebensjahr bis unter 14 Jahren 		in allen Gruppenformen möglich	                                                    			</a:t>
            </a:r>
          </a:p>
          <a:p>
            <a:pPr defTabSz="290513">
              <a:spcBef>
                <a:spcPts val="500"/>
              </a:spcBef>
              <a:spcAft>
                <a:spcPts val="500"/>
              </a:spcAft>
              <a:buFont typeface="Wingdings" pitchFamily="2" charset="2"/>
              <a:buChar char="Ü"/>
            </a:pPr>
            <a:r>
              <a:rPr lang="de-DE" dirty="0">
                <a:sym typeface="Wingdings" pitchFamily="2" charset="2"/>
              </a:rPr>
              <a:t> </a:t>
            </a:r>
            <a:r>
              <a:rPr lang="de-DE" b="1" dirty="0">
                <a:sym typeface="Wingdings" pitchFamily="2" charset="2"/>
              </a:rPr>
              <a:t>	Krippe </a:t>
            </a:r>
            <a:r>
              <a:rPr lang="de-DE" dirty="0">
                <a:sym typeface="Wingdings" pitchFamily="2" charset="2"/>
              </a:rPr>
              <a:t>(für Kinder von 0 bis 3 Jahre)</a:t>
            </a:r>
            <a:endParaRPr lang="de-DE" b="1" dirty="0">
              <a:sym typeface="Wingdings" pitchFamily="2" charset="2"/>
            </a:endParaRPr>
          </a:p>
          <a:p>
            <a:pPr defTabSz="290513">
              <a:spcBef>
                <a:spcPts val="500"/>
              </a:spcBef>
              <a:spcAft>
                <a:spcPts val="500"/>
              </a:spcAft>
            </a:pPr>
            <a:r>
              <a:rPr lang="de-DE" b="1" dirty="0">
                <a:sym typeface="Wingdings" pitchFamily="2" charset="2"/>
              </a:rPr>
              <a:t>Integrative Betreuung </a:t>
            </a:r>
            <a:r>
              <a:rPr lang="de-DE" dirty="0">
                <a:sym typeface="Wingdings" pitchFamily="2" charset="2"/>
              </a:rPr>
              <a:t>in allen Gruppenformen </a:t>
            </a:r>
            <a:r>
              <a:rPr lang="de-DE" dirty="0" smtClean="0">
                <a:sym typeface="Wingdings" pitchFamily="2" charset="2"/>
              </a:rPr>
              <a:t>möglich, </a:t>
            </a:r>
            <a:r>
              <a:rPr lang="de-DE" dirty="0">
                <a:sym typeface="Wingdings" pitchFamily="2" charset="2"/>
              </a:rPr>
              <a:t>sofern personelle und sachliche Voraussetzungen </a:t>
            </a:r>
            <a:r>
              <a:rPr lang="de-DE" dirty="0" smtClean="0">
                <a:sym typeface="Wingdings" pitchFamily="2" charset="2"/>
              </a:rPr>
              <a:t>vorliegen</a:t>
            </a:r>
          </a:p>
          <a:p>
            <a:pPr defTabSz="290513">
              <a:spcBef>
                <a:spcPts val="500"/>
              </a:spcBef>
              <a:spcAft>
                <a:spcPts val="500"/>
              </a:spcAft>
            </a:pPr>
            <a:r>
              <a:rPr lang="de-DE" b="1" dirty="0" smtClean="0">
                <a:sym typeface="Wingdings" pitchFamily="2" charset="2"/>
              </a:rPr>
              <a:t>Kinder unter 3 Jahren </a:t>
            </a:r>
            <a:r>
              <a:rPr lang="de-DE" dirty="0" smtClean="0">
                <a:sym typeface="Wingdings" pitchFamily="2" charset="2"/>
              </a:rPr>
              <a:t>können in allen Gruppenformen </a:t>
            </a:r>
            <a:r>
              <a:rPr lang="de-DE" dirty="0">
                <a:sym typeface="Wingdings" pitchFamily="2" charset="2"/>
              </a:rPr>
              <a:t>betreut werden, sofern personelle und sachliche Voraussetzungen vorliegen</a:t>
            </a:r>
          </a:p>
          <a:p>
            <a:pPr defTabSz="290513">
              <a:spcBef>
                <a:spcPts val="500"/>
              </a:spcBef>
              <a:spcAft>
                <a:spcPts val="500"/>
              </a:spcAft>
            </a:pPr>
            <a:endParaRPr lang="de-DE" dirty="0">
              <a:sym typeface="Wingdings" pitchFamily="2" charset="2"/>
            </a:endParaRPr>
          </a:p>
        </p:txBody>
      </p:sp>
      <p:sp>
        <p:nvSpPr>
          <p:cNvPr id="19459" name="Text Box 2"/>
          <p:cNvSpPr txBox="1">
            <a:spLocks noChangeArrowheads="1"/>
          </p:cNvSpPr>
          <p:nvPr/>
        </p:nvSpPr>
        <p:spPr bwMode="auto">
          <a:xfrm>
            <a:off x="838200" y="759031"/>
            <a:ext cx="2784475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400" b="1" dirty="0"/>
              <a:t>Betriebserlaubnis</a:t>
            </a:r>
          </a:p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Datumsplatzhalt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0CC53161-D3DE-426B-9613-40A21E148C04}" type="datetime4">
              <a:rPr lang="de-DE" smtClean="0"/>
              <a:pPr/>
              <a:t>16. Oktober 2020</a:t>
            </a:fld>
            <a:r>
              <a:rPr lang="de-DE" smtClean="0"/>
              <a:t> / Seite: </a:t>
            </a:r>
            <a:fld id="{DA859368-90A5-49C0-B50C-8945BEEB281C}" type="slidenum">
              <a:rPr lang="de-DE" smtClean="0"/>
              <a:pPr/>
              <a:t>6</a:t>
            </a:fld>
            <a:endParaRPr lang="de-DE" smtClean="0"/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838200" y="759031"/>
            <a:ext cx="320953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400" b="1" dirty="0" smtClean="0"/>
              <a:t>Personal/Stellenplan</a:t>
            </a:r>
            <a:endParaRPr lang="de-DE" sz="2400" b="1" dirty="0"/>
          </a:p>
          <a:p>
            <a:endParaRPr lang="de-DE" dirty="0"/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830912" y="1700808"/>
            <a:ext cx="7405688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290513">
              <a:spcBef>
                <a:spcPts val="0"/>
              </a:spcBef>
              <a:spcAft>
                <a:spcPts val="0"/>
              </a:spcAft>
            </a:pPr>
            <a:r>
              <a:rPr lang="de-DE" sz="1800" b="1" dirty="0" smtClean="0">
                <a:sym typeface="Wingdings" pitchFamily="2" charset="2"/>
              </a:rPr>
              <a:t>Personal</a:t>
            </a:r>
            <a:r>
              <a:rPr lang="de-DE" dirty="0" smtClean="0">
                <a:sym typeface="Wingdings" pitchFamily="2" charset="2"/>
              </a:rPr>
              <a:t> 			</a:t>
            </a:r>
            <a:r>
              <a:rPr lang="de-DE" b="1" dirty="0" smtClean="0">
                <a:sym typeface="Wingdings" pitchFamily="2" charset="2"/>
              </a:rPr>
              <a:t>päd. Personal (Fachkräfte lt. Fachkräftekatalog)</a:t>
            </a:r>
          </a:p>
          <a:p>
            <a:pPr marL="2114550" lvl="4" indent="-285750" defTabSz="290513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e-DE" dirty="0" smtClean="0">
                <a:sym typeface="Wingdings" pitchFamily="2" charset="2"/>
              </a:rPr>
              <a:t>Stellenplan </a:t>
            </a:r>
          </a:p>
          <a:p>
            <a:pPr marL="2114550" lvl="4" indent="-285750" defTabSz="290513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e-DE" dirty="0" smtClean="0">
                <a:sym typeface="Wingdings" pitchFamily="2" charset="2"/>
              </a:rPr>
              <a:t>Bedarf anhand Betreuungsform</a:t>
            </a:r>
          </a:p>
          <a:p>
            <a:pPr defTabSz="290513">
              <a:spcBef>
                <a:spcPts val="0"/>
              </a:spcBef>
              <a:spcAft>
                <a:spcPts val="0"/>
              </a:spcAft>
            </a:pPr>
            <a:r>
              <a:rPr lang="de-DE" dirty="0" smtClean="0">
                <a:sym typeface="Wingdings" pitchFamily="2" charset="2"/>
              </a:rPr>
              <a:t>						</a:t>
            </a:r>
            <a:r>
              <a:rPr lang="de-DE" b="1" dirty="0" smtClean="0">
                <a:sym typeface="Wingdings" pitchFamily="2" charset="2"/>
              </a:rPr>
              <a:t>Ausbildung/Praktika </a:t>
            </a:r>
          </a:p>
          <a:p>
            <a:pPr marL="2114550" lvl="4" indent="-285750" defTabSz="290513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e-DE" dirty="0" smtClean="0">
                <a:sym typeface="Wingdings" pitchFamily="2" charset="2"/>
              </a:rPr>
              <a:t>Erzieher/in im Anerkennungsjahr </a:t>
            </a:r>
          </a:p>
          <a:p>
            <a:pPr marL="2114550" lvl="4" indent="-285750" defTabSz="290513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e-DE" dirty="0" smtClean="0">
                <a:sym typeface="Wingdings" pitchFamily="2" charset="2"/>
              </a:rPr>
              <a:t>PIA (praxisintegrierte Ausbildung)</a:t>
            </a:r>
          </a:p>
          <a:p>
            <a:pPr marL="2114550" lvl="4" indent="-285750" defTabSz="290513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e-DE" dirty="0" smtClean="0">
                <a:sym typeface="Wingdings" pitchFamily="2" charset="2"/>
              </a:rPr>
              <a:t>Schulpraktikanten</a:t>
            </a:r>
          </a:p>
          <a:p>
            <a:pPr marL="2114550" lvl="4" indent="-285750" defTabSz="290513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e-DE" dirty="0" smtClean="0">
                <a:sym typeface="Wingdings" pitchFamily="2" charset="2"/>
              </a:rPr>
              <a:t>FSJ</a:t>
            </a:r>
          </a:p>
          <a:p>
            <a:pPr marL="2114550" lvl="4" indent="-285750" defTabSz="290513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e-DE" dirty="0" smtClean="0">
                <a:sym typeface="Wingdings" pitchFamily="2" charset="2"/>
              </a:rPr>
              <a:t>Sonstige </a:t>
            </a:r>
          </a:p>
          <a:p>
            <a:pPr lvl="4" defTabSz="290513">
              <a:spcBef>
                <a:spcPts val="0"/>
              </a:spcBef>
              <a:spcAft>
                <a:spcPts val="0"/>
              </a:spcAft>
            </a:pPr>
            <a:r>
              <a:rPr lang="de-DE" b="1" dirty="0" smtClean="0">
                <a:sym typeface="Wingdings" pitchFamily="2" charset="2"/>
              </a:rPr>
              <a:t>Sonstiges Personal </a:t>
            </a:r>
          </a:p>
          <a:p>
            <a:pPr marL="2114550" lvl="4" indent="-285750" defTabSz="290513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e-DE" dirty="0" smtClean="0">
                <a:sym typeface="Wingdings" pitchFamily="2" charset="2"/>
              </a:rPr>
              <a:t>Reinigungskräfte (Stellenbesetzungs- bzw. Haushaltsrichtlinien) </a:t>
            </a:r>
          </a:p>
          <a:p>
            <a:pPr marL="2114550" lvl="4" indent="-285750" defTabSz="290513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e-DE" dirty="0" smtClean="0">
                <a:sym typeface="Wingdings" pitchFamily="2" charset="2"/>
              </a:rPr>
              <a:t>Hausmeister / Außenanlagen</a:t>
            </a:r>
          </a:p>
          <a:p>
            <a:pPr marL="2114550" lvl="4" indent="-285750" defTabSz="290513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e-DE" dirty="0" smtClean="0">
                <a:sym typeface="Wingdings" pitchFamily="2" charset="2"/>
              </a:rPr>
              <a:t>Hauswirtschaftliches Personal </a:t>
            </a:r>
          </a:p>
          <a:p>
            <a:pPr defTabSz="290513">
              <a:spcBef>
                <a:spcPts val="0"/>
              </a:spcBef>
              <a:spcAft>
                <a:spcPts val="0"/>
              </a:spcAft>
            </a:pPr>
            <a:endParaRPr lang="de-DE" sz="800" dirty="0">
              <a:sym typeface="Wingdings" pitchFamily="2" charset="2"/>
            </a:endParaRPr>
          </a:p>
          <a:p>
            <a:pPr defTabSz="290513">
              <a:spcBef>
                <a:spcPts val="0"/>
              </a:spcBef>
              <a:spcAft>
                <a:spcPts val="0"/>
              </a:spcAft>
            </a:pPr>
            <a:r>
              <a:rPr lang="de-DE" sz="1800" b="1" dirty="0" smtClean="0">
                <a:sym typeface="Wingdings" pitchFamily="2" charset="2"/>
              </a:rPr>
              <a:t>Stellenplan	</a:t>
            </a:r>
            <a:r>
              <a:rPr lang="de-DE" dirty="0" smtClean="0">
                <a:sym typeface="Wingdings" pitchFamily="2" charset="2"/>
              </a:rPr>
              <a:t>		</a:t>
            </a:r>
          </a:p>
          <a:p>
            <a:pPr marL="285750" indent="-285750" defTabSz="290513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de-DE" dirty="0" smtClean="0">
                <a:sym typeface="Wingdings" pitchFamily="2" charset="2"/>
              </a:rPr>
              <a:t>Basis: </a:t>
            </a:r>
            <a:r>
              <a:rPr lang="de-DE" dirty="0">
                <a:sym typeface="Wingdings" pitchFamily="2" charset="2"/>
              </a:rPr>
              <a:t>B</a:t>
            </a:r>
            <a:r>
              <a:rPr lang="de-DE" dirty="0" smtClean="0">
                <a:sym typeface="Wingdings" pitchFamily="2" charset="2"/>
              </a:rPr>
              <a:t>edarfsberechnung KVJS</a:t>
            </a:r>
          </a:p>
          <a:p>
            <a:pPr marL="285750" indent="-285750" defTabSz="290513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de-DE" dirty="0" smtClean="0">
                <a:sym typeface="Wingdings" pitchFamily="2" charset="2"/>
              </a:rPr>
              <a:t>Leitungsfreistellung (Empfehlung Erzdiözese) </a:t>
            </a:r>
          </a:p>
          <a:p>
            <a:pPr marL="285750" indent="-285750" defTabSz="290513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de-DE" dirty="0" smtClean="0">
                <a:sym typeface="Wingdings" pitchFamily="2" charset="2"/>
              </a:rPr>
              <a:t>Sonstiger Personalbedarf (Projekte, Sonderbetreuung)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Datumsplatzhalt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D9FD3EFE-49F3-4BEE-ABD9-761FC22A908E}" type="datetime4">
              <a:rPr lang="de-DE" smtClean="0"/>
              <a:pPr/>
              <a:t>16. Oktober 2020</a:t>
            </a:fld>
            <a:r>
              <a:rPr lang="de-DE" smtClean="0"/>
              <a:t> / Seite: </a:t>
            </a:r>
            <a:fld id="{5EB8AD7D-FD29-463C-A98D-E7CBE1EC5C57}" type="slidenum">
              <a:rPr lang="de-DE" smtClean="0"/>
              <a:pPr/>
              <a:t>7</a:t>
            </a:fld>
            <a:endParaRPr lang="de-DE" smtClean="0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899592" y="692696"/>
            <a:ext cx="5544616" cy="432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de-DE" sz="2400" b="1" dirty="0" smtClean="0">
                <a:solidFill>
                  <a:schemeClr val="tx2"/>
                </a:solidFill>
              </a:rPr>
              <a:t>Kirchliche Mindestanforderungen</a:t>
            </a:r>
            <a:endParaRPr lang="de-DE" sz="2400" b="1" dirty="0">
              <a:solidFill>
                <a:schemeClr val="tx2"/>
              </a:solidFill>
            </a:endParaRP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899592" y="1556792"/>
            <a:ext cx="7848872" cy="4455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de-DE" sz="1500" b="1" dirty="0" smtClean="0"/>
              <a:t>Ein Beschluss des Trägers zur Einrichtung neuer Gruppen oder Einrichtungen muss folgende Mindestanforderungen berücksichtigen: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endParaRPr lang="de-DE" sz="800" b="1" dirty="0" smtClean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de-DE" sz="1300" dirty="0" smtClean="0"/>
              <a:t>Eindeutige katholische Trägerschaft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de-DE" sz="800" dirty="0" smtClean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de-DE" sz="1300" dirty="0" smtClean="0"/>
              <a:t>Betrieb ist mit Blick auf personellen Ressourcen sichergestellt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de-DE" sz="800" dirty="0" smtClean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de-DE" sz="1300" dirty="0" smtClean="0"/>
              <a:t>Keine 1-gruppige Einrichtung, mehr als 7 Gruppen nur mit Stellungnahme der Fachberatung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de-DE" sz="800" dirty="0" smtClean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de-DE" sz="1300" dirty="0" smtClean="0"/>
              <a:t>Umsetzung eines religionspädagogisches Konzeptes, Teilnahme der Mitarbeitenden an Fortbildungen entsprechend der Fortbildungsordnung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de-DE" sz="800" dirty="0" smtClean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de-DE" sz="1300" dirty="0" smtClean="0"/>
              <a:t>Pastorale Ansprechperson ist benannt und nimmt an den Studientagen teil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de-DE" sz="800" dirty="0" smtClean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de-DE" sz="1300" dirty="0" smtClean="0"/>
              <a:t>Zielvereinbarungsgespräche werden regelmäßig geführt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de-DE" sz="800" dirty="0" smtClean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de-DE" sz="1300" dirty="0" smtClean="0"/>
              <a:t>Schutzkonzept liegt vor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de-DE" sz="800" dirty="0" smtClean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de-DE" sz="1300" dirty="0" smtClean="0"/>
              <a:t>Finanzierung aus kommunalen und Kirchensteuermitteln gedeckt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de-DE" sz="800" dirty="0" smtClean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de-DE" sz="1300" dirty="0" smtClean="0"/>
              <a:t>Investitionen in kirchliche Gebäude müssen für Kirchengemeinde finanzierbar sein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de-DE" sz="800" dirty="0" smtClean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de-DE" sz="1300" dirty="0" smtClean="0"/>
              <a:t>Katholischer Träger darf innerhalb einer Kommune vertraglich nicht schlechter gestellt sein als andere freie Träger </a:t>
            </a:r>
          </a:p>
        </p:txBody>
      </p:sp>
    </p:spTree>
    <p:extLst>
      <p:ext uri="{BB962C8B-B14F-4D97-AF65-F5344CB8AC3E}">
        <p14:creationId xmlns:p14="http://schemas.microsoft.com/office/powerpoint/2010/main" val="1338645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Datumsplatzhalt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F87D23FF-FC61-4A89-B5B6-80A745643D46}" type="datetime4">
              <a:rPr lang="de-DE" smtClean="0"/>
              <a:pPr/>
              <a:t>16. Oktober 2020</a:t>
            </a:fld>
            <a:r>
              <a:rPr lang="de-DE" smtClean="0"/>
              <a:t> / Seite: </a:t>
            </a:r>
            <a:fld id="{D7CC6847-4D50-40F2-85CC-C2147121FDFC}" type="slidenum">
              <a:rPr lang="de-DE" smtClean="0"/>
              <a:pPr/>
              <a:t>8</a:t>
            </a:fld>
            <a:endParaRPr lang="de-DE" smtClean="0"/>
          </a:p>
        </p:txBody>
      </p:sp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827584" y="692696"/>
            <a:ext cx="600356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400" b="1" dirty="0" smtClean="0"/>
              <a:t>Betriebskostenvertrag/Zusammenarbeit</a:t>
            </a:r>
            <a:endParaRPr lang="de-DE" sz="2400" b="1" dirty="0"/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871177" y="1488182"/>
            <a:ext cx="572945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b="1" dirty="0" smtClean="0"/>
              <a:t>Basis</a:t>
            </a:r>
            <a:r>
              <a:rPr lang="de-DE" b="1" dirty="0"/>
              <a:t>: </a:t>
            </a:r>
            <a:r>
              <a:rPr lang="de-DE" dirty="0" smtClean="0"/>
              <a:t>Mustervertrag in der Fassung vom April 2010</a:t>
            </a:r>
            <a:endParaRPr lang="de-DE" dirty="0"/>
          </a:p>
          <a:p>
            <a:pPr>
              <a:buFontTx/>
              <a:buChar char="•"/>
            </a:pPr>
            <a:r>
              <a:rPr lang="de-DE" dirty="0"/>
              <a:t> individuelle </a:t>
            </a:r>
            <a:r>
              <a:rPr lang="de-DE" dirty="0" smtClean="0"/>
              <a:t>Anpassung</a:t>
            </a:r>
          </a:p>
          <a:p>
            <a:pPr>
              <a:buFontTx/>
              <a:buChar char="•"/>
            </a:pPr>
            <a:r>
              <a:rPr lang="de-DE" dirty="0"/>
              <a:t> </a:t>
            </a:r>
            <a:r>
              <a:rPr lang="de-DE" dirty="0" smtClean="0"/>
              <a:t>Vertrag ist genehmigungspflichtig</a:t>
            </a:r>
          </a:p>
          <a:p>
            <a:pPr>
              <a:buFontTx/>
              <a:buChar char="•"/>
            </a:pPr>
            <a:r>
              <a:rPr lang="de-DE" dirty="0"/>
              <a:t> </a:t>
            </a:r>
            <a:r>
              <a:rPr lang="de-DE" dirty="0" smtClean="0"/>
              <a:t>Kündigungsfrist: 1 Jahr zum Ende eines Kindergartenjahres</a:t>
            </a:r>
            <a:endParaRPr lang="de-DE" dirty="0"/>
          </a:p>
          <a:p>
            <a:endParaRPr lang="de-DE" dirty="0"/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871260" y="2802374"/>
            <a:ext cx="7254875" cy="3077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273050">
              <a:spcBef>
                <a:spcPts val="500"/>
              </a:spcBef>
              <a:spcAft>
                <a:spcPts val="500"/>
              </a:spcAft>
            </a:pPr>
            <a:r>
              <a:rPr lang="de-DE" b="1" dirty="0" smtClean="0"/>
              <a:t>Regelungen:</a:t>
            </a:r>
            <a:endParaRPr lang="de-DE" dirty="0"/>
          </a:p>
          <a:p>
            <a:pPr defTabSz="273050">
              <a:spcBef>
                <a:spcPts val="500"/>
              </a:spcBef>
              <a:spcAft>
                <a:spcPts val="500"/>
              </a:spcAft>
              <a:buFontTx/>
              <a:buChar char="•"/>
            </a:pPr>
            <a:r>
              <a:rPr lang="de-DE" dirty="0"/>
              <a:t> </a:t>
            </a:r>
            <a:r>
              <a:rPr lang="de-DE" b="1" dirty="0"/>
              <a:t>Zusammenarbeit mit pol. Gemeinde </a:t>
            </a:r>
            <a:r>
              <a:rPr lang="de-DE" dirty="0"/>
              <a:t>(Abstimmung / Zustimmungspflicht 	insbesondere bei Baumaßnahmen u. Investitionen, Gruppenzahl, 	Stellenplan, </a:t>
            </a:r>
            <a:r>
              <a:rPr lang="de-DE" dirty="0" smtClean="0"/>
              <a:t>Elternbeiträgen, </a:t>
            </a:r>
            <a:r>
              <a:rPr lang="de-DE" dirty="0"/>
              <a:t>Angebotsformen und Schließungstagen)</a:t>
            </a:r>
          </a:p>
          <a:p>
            <a:pPr defTabSz="273050">
              <a:spcBef>
                <a:spcPts val="500"/>
              </a:spcBef>
              <a:spcAft>
                <a:spcPts val="500"/>
              </a:spcAft>
              <a:buFontTx/>
              <a:buChar char="•"/>
            </a:pPr>
            <a:r>
              <a:rPr lang="de-DE" dirty="0"/>
              <a:t> </a:t>
            </a:r>
            <a:r>
              <a:rPr lang="de-DE" b="1" dirty="0" smtClean="0"/>
              <a:t>Mindestgruppengrößen</a:t>
            </a:r>
          </a:p>
          <a:p>
            <a:pPr defTabSz="273050">
              <a:spcBef>
                <a:spcPts val="500"/>
              </a:spcBef>
              <a:spcAft>
                <a:spcPts val="500"/>
              </a:spcAft>
              <a:buFontTx/>
              <a:buChar char="•"/>
            </a:pPr>
            <a:r>
              <a:rPr lang="de-DE" b="1" dirty="0"/>
              <a:t> </a:t>
            </a:r>
            <a:r>
              <a:rPr lang="de-DE" b="1" dirty="0" smtClean="0"/>
              <a:t>Beteiligung der pol. Gemeinde </a:t>
            </a:r>
            <a:r>
              <a:rPr lang="de-DE" dirty="0" smtClean="0"/>
              <a:t>an den laufenden Betriebsausgaben</a:t>
            </a:r>
            <a:endParaRPr lang="de-DE" dirty="0"/>
          </a:p>
          <a:p>
            <a:pPr defTabSz="273050">
              <a:spcBef>
                <a:spcPts val="500"/>
              </a:spcBef>
              <a:spcAft>
                <a:spcPts val="500"/>
              </a:spcAft>
              <a:buFontTx/>
              <a:buChar char="•"/>
            </a:pPr>
            <a:r>
              <a:rPr lang="de-DE" dirty="0"/>
              <a:t> </a:t>
            </a:r>
            <a:r>
              <a:rPr lang="de-DE" b="1" dirty="0" smtClean="0"/>
              <a:t>Investitionskosten/Betriebsausgaben: </a:t>
            </a:r>
            <a:r>
              <a:rPr lang="de-DE" dirty="0" smtClean="0"/>
              <a:t>Definition </a:t>
            </a:r>
            <a:r>
              <a:rPr lang="de-DE" dirty="0"/>
              <a:t>und </a:t>
            </a:r>
            <a:r>
              <a:rPr lang="de-DE" dirty="0" smtClean="0"/>
              <a:t>Zuschusshöhe</a:t>
            </a:r>
            <a:endParaRPr lang="de-DE" dirty="0"/>
          </a:p>
          <a:p>
            <a:pPr defTabSz="273050">
              <a:spcBef>
                <a:spcPts val="500"/>
              </a:spcBef>
              <a:spcAft>
                <a:spcPts val="500"/>
              </a:spcAft>
              <a:buFontTx/>
              <a:buChar char="•"/>
            </a:pPr>
            <a:r>
              <a:rPr lang="de-DE" b="1" dirty="0"/>
              <a:t> </a:t>
            </a:r>
            <a:r>
              <a:rPr lang="de-DE" b="1" dirty="0" smtClean="0"/>
              <a:t>Kuratorium: </a:t>
            </a:r>
            <a:r>
              <a:rPr lang="de-DE" dirty="0" smtClean="0"/>
              <a:t>Zusammensetzung </a:t>
            </a:r>
            <a:r>
              <a:rPr lang="de-DE" dirty="0"/>
              <a:t>/ Aufgaben</a:t>
            </a:r>
          </a:p>
          <a:p>
            <a:pPr defTabSz="273050">
              <a:spcBef>
                <a:spcPts val="500"/>
              </a:spcBef>
              <a:spcAft>
                <a:spcPts val="500"/>
              </a:spcAft>
              <a:buFontTx/>
              <a:buChar char="•"/>
            </a:pPr>
            <a:r>
              <a:rPr lang="de-DE" b="1" dirty="0"/>
              <a:t> </a:t>
            </a:r>
            <a:r>
              <a:rPr lang="de-DE" b="1" dirty="0" smtClean="0"/>
              <a:t>Bedarfsplanung: </a:t>
            </a:r>
            <a:r>
              <a:rPr lang="de-DE" dirty="0"/>
              <a:t>Verfahren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Datumsplatzhalt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F87D23FF-FC61-4A89-B5B6-80A745643D46}" type="datetime4">
              <a:rPr lang="de-DE" smtClean="0"/>
              <a:pPr/>
              <a:t>16. Oktober 2020</a:t>
            </a:fld>
            <a:r>
              <a:rPr lang="de-DE" smtClean="0"/>
              <a:t> / Seite: </a:t>
            </a:r>
            <a:fld id="{D7CC6847-4D50-40F2-85CC-C2147121FDFC}" type="slidenum">
              <a:rPr lang="de-DE" smtClean="0"/>
              <a:pPr/>
              <a:t>9</a:t>
            </a:fld>
            <a:endParaRPr lang="de-DE" smtClean="0"/>
          </a:p>
        </p:txBody>
      </p:sp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827584" y="692696"/>
            <a:ext cx="557697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400" b="1" dirty="0" smtClean="0"/>
              <a:t>Betreiberpflichten / Arbeitssicherheit</a:t>
            </a:r>
          </a:p>
          <a:p>
            <a:endParaRPr lang="de-DE" sz="2400" b="1" dirty="0"/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871176" y="1488182"/>
            <a:ext cx="7661263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dirty="0" smtClean="0"/>
              <a:t>Flut von Gesetzen, Verordnungen, Vorschriften von Unfallkassen und Unfallversicherung sowie DIN-Normen sind beim Bau, Sanierung und Betrieb von Kindertagesstätten zu beachten</a:t>
            </a:r>
          </a:p>
          <a:p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dirty="0" smtClean="0"/>
              <a:t>Es gelten die zum Zeitpunkt der Baugenehmigung gültigen Vorgaben </a:t>
            </a:r>
            <a:r>
              <a:rPr lang="de-DE" dirty="0"/>
              <a:t/>
            </a:r>
            <a:br>
              <a:rPr lang="de-DE" dirty="0"/>
            </a:br>
            <a:r>
              <a:rPr lang="de-DE" dirty="0" smtClean="0"/>
              <a:t>Solange Baugenehmigung Bestand hat </a:t>
            </a:r>
            <a:r>
              <a:rPr lang="de-DE" dirty="0" smtClean="0">
                <a:sym typeface="Wingdings" panose="05000000000000000000" pitchFamily="2" charset="2"/>
              </a:rPr>
              <a:t> </a:t>
            </a:r>
            <a:r>
              <a:rPr lang="de-DE" dirty="0" smtClean="0"/>
              <a:t>in der Regel „Bestandsschutz“</a:t>
            </a:r>
          </a:p>
          <a:p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dirty="0" smtClean="0"/>
              <a:t>Bei baulichen Veränderungen oder Nutzungsänderungen (z. B. bisheriger Lagerraum wird zum Gruppenraum oder aus einer Regelgruppe wird eine Krippengruppe) ist Anpassung der Baugenehmigung erforderlich mit den dann aktuellen Vorgaben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dirty="0" smtClean="0"/>
              <a:t>Eine geringfügige Nutzungsänderung kann so kostspielige Investitionen zur Folge haben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de-DE" dirty="0"/>
          </a:p>
          <a:p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53417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1225</Words>
  <Application>Microsoft Office PowerPoint</Application>
  <PresentationFormat>Bildschirmpräsentation (4:3)</PresentationFormat>
  <Paragraphs>251</Paragraphs>
  <Slides>14</Slides>
  <Notes>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8" baseType="lpstr">
      <vt:lpstr>Arial</vt:lpstr>
      <vt:lpstr>Times New Roman</vt:lpstr>
      <vt:lpstr>Wingdings</vt:lpstr>
      <vt:lpstr>Standarddesign</vt:lpstr>
      <vt:lpstr>PowerPoint-Präsentation</vt:lpstr>
      <vt:lpstr>PowerPoint-Präsentation</vt:lpstr>
      <vt:lpstr>Beteiligte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vst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Decker Roland</dc:creator>
  <cp:lastModifiedBy>Christ Nicola</cp:lastModifiedBy>
  <cp:revision>182</cp:revision>
  <cp:lastPrinted>2020-10-14T12:16:02Z</cp:lastPrinted>
  <dcterms:created xsi:type="dcterms:W3CDTF">2005-07-26T09:12:06Z</dcterms:created>
  <dcterms:modified xsi:type="dcterms:W3CDTF">2020-10-16T07:45:06Z</dcterms:modified>
</cp:coreProperties>
</file>