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7" r:id="rId2"/>
    <p:sldId id="296" r:id="rId3"/>
    <p:sldId id="299" r:id="rId4"/>
    <p:sldId id="306" r:id="rId5"/>
    <p:sldId id="310" r:id="rId6"/>
    <p:sldId id="320" r:id="rId7"/>
    <p:sldId id="321" r:id="rId8"/>
    <p:sldId id="322" r:id="rId9"/>
    <p:sldId id="327" r:id="rId10"/>
    <p:sldId id="325" r:id="rId11"/>
    <p:sldId id="326" r:id="rId12"/>
    <p:sldId id="309" r:id="rId13"/>
  </p:sldIdLst>
  <p:sldSz cx="9144000" cy="6858000" type="screen4x3"/>
  <p:notesSz cx="7099300" cy="10234613"/>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1D20A3"/>
    <a:srgbClr val="EC8C93"/>
    <a:srgbClr val="E2545E"/>
    <a:srgbClr val="AA2235"/>
    <a:srgbClr val="31B54A"/>
    <a:srgbClr val="0FCB0F"/>
    <a:srgbClr val="25EF25"/>
    <a:srgbClr val="3A3A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737" autoAdjust="0"/>
  </p:normalViewPr>
  <p:slideViewPr>
    <p:cSldViewPr>
      <p:cViewPr varScale="1">
        <p:scale>
          <a:sx n="121" d="100"/>
          <a:sy n="121" d="100"/>
        </p:scale>
        <p:origin x="123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0" d="100"/>
          <a:sy n="50" d="100"/>
        </p:scale>
        <p:origin x="-2616" y="-108"/>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7137" cy="512304"/>
          </a:xfrm>
          <a:prstGeom prst="rect">
            <a:avLst/>
          </a:prstGeom>
        </p:spPr>
        <p:txBody>
          <a:bodyPr vert="horz" lIns="94768" tIns="47384" rIns="94768" bIns="47384" rtlCol="0"/>
          <a:lstStyle>
            <a:lvl1pPr algn="l">
              <a:defRPr sz="1200"/>
            </a:lvl1pPr>
          </a:lstStyle>
          <a:p>
            <a:endParaRPr lang="de-DE"/>
          </a:p>
        </p:txBody>
      </p:sp>
      <p:sp>
        <p:nvSpPr>
          <p:cNvPr id="3" name="Datumsplatzhalter 2"/>
          <p:cNvSpPr>
            <a:spLocks noGrp="1"/>
          </p:cNvSpPr>
          <p:nvPr>
            <p:ph type="dt" sz="quarter" idx="1"/>
          </p:nvPr>
        </p:nvSpPr>
        <p:spPr>
          <a:xfrm>
            <a:off x="4020506" y="0"/>
            <a:ext cx="3077137" cy="512304"/>
          </a:xfrm>
          <a:prstGeom prst="rect">
            <a:avLst/>
          </a:prstGeom>
        </p:spPr>
        <p:txBody>
          <a:bodyPr vert="horz" lIns="94768" tIns="47384" rIns="94768" bIns="47384" rtlCol="0"/>
          <a:lstStyle>
            <a:lvl1pPr algn="r">
              <a:defRPr sz="1200"/>
            </a:lvl1pPr>
          </a:lstStyle>
          <a:p>
            <a:fld id="{90E30D8B-170D-418B-A425-930737042956}" type="datetimeFigureOut">
              <a:rPr lang="de-DE" smtClean="0"/>
              <a:t>16.10.2020</a:t>
            </a:fld>
            <a:endParaRPr lang="de-DE"/>
          </a:p>
        </p:txBody>
      </p:sp>
      <p:sp>
        <p:nvSpPr>
          <p:cNvPr id="4" name="Fußzeilenplatzhalter 3"/>
          <p:cNvSpPr>
            <a:spLocks noGrp="1"/>
          </p:cNvSpPr>
          <p:nvPr>
            <p:ph type="ftr" sz="quarter" idx="2"/>
          </p:nvPr>
        </p:nvSpPr>
        <p:spPr>
          <a:xfrm>
            <a:off x="0" y="9720673"/>
            <a:ext cx="3077137" cy="512303"/>
          </a:xfrm>
          <a:prstGeom prst="rect">
            <a:avLst/>
          </a:prstGeom>
        </p:spPr>
        <p:txBody>
          <a:bodyPr vert="horz" lIns="94768" tIns="47384" rIns="94768" bIns="47384" rtlCol="0" anchor="b"/>
          <a:lstStyle>
            <a:lvl1pPr algn="l">
              <a:defRPr sz="1200"/>
            </a:lvl1pPr>
          </a:lstStyle>
          <a:p>
            <a:endParaRPr lang="de-DE"/>
          </a:p>
        </p:txBody>
      </p:sp>
      <p:sp>
        <p:nvSpPr>
          <p:cNvPr id="5" name="Foliennummernplatzhalter 4"/>
          <p:cNvSpPr>
            <a:spLocks noGrp="1"/>
          </p:cNvSpPr>
          <p:nvPr>
            <p:ph type="sldNum" sz="quarter" idx="3"/>
          </p:nvPr>
        </p:nvSpPr>
        <p:spPr>
          <a:xfrm>
            <a:off x="4020506" y="9720673"/>
            <a:ext cx="3077137" cy="512303"/>
          </a:xfrm>
          <a:prstGeom prst="rect">
            <a:avLst/>
          </a:prstGeom>
        </p:spPr>
        <p:txBody>
          <a:bodyPr vert="horz" lIns="94768" tIns="47384" rIns="94768" bIns="47384" rtlCol="0" anchor="b"/>
          <a:lstStyle>
            <a:lvl1pPr algn="r">
              <a:defRPr sz="1200"/>
            </a:lvl1pPr>
          </a:lstStyle>
          <a:p>
            <a:fld id="{8A2CBE93-2C11-4FD1-8308-0AE309D731C0}" type="slidenum">
              <a:rPr lang="de-DE" smtClean="0"/>
              <a:t>‹Nr.›</a:t>
            </a:fld>
            <a:endParaRPr lang="de-DE"/>
          </a:p>
        </p:txBody>
      </p:sp>
    </p:spTree>
    <p:extLst>
      <p:ext uri="{BB962C8B-B14F-4D97-AF65-F5344CB8AC3E}">
        <p14:creationId xmlns:p14="http://schemas.microsoft.com/office/powerpoint/2010/main" val="144519144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7137" cy="512304"/>
          </a:xfrm>
          <a:prstGeom prst="rect">
            <a:avLst/>
          </a:prstGeom>
        </p:spPr>
        <p:txBody>
          <a:bodyPr vert="horz" lIns="94768" tIns="47384" rIns="94768" bIns="47384"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idx="1"/>
          </p:nvPr>
        </p:nvSpPr>
        <p:spPr>
          <a:xfrm>
            <a:off x="4020506" y="0"/>
            <a:ext cx="3077137" cy="512304"/>
          </a:xfrm>
          <a:prstGeom prst="rect">
            <a:avLst/>
          </a:prstGeom>
        </p:spPr>
        <p:txBody>
          <a:bodyPr vert="horz" lIns="94768" tIns="47384" rIns="94768" bIns="47384" rtlCol="0"/>
          <a:lstStyle>
            <a:lvl1pPr algn="r" fontAlgn="auto">
              <a:spcBef>
                <a:spcPts val="0"/>
              </a:spcBef>
              <a:spcAft>
                <a:spcPts val="0"/>
              </a:spcAft>
              <a:defRPr sz="1200">
                <a:latin typeface="+mn-lt"/>
                <a:cs typeface="+mn-cs"/>
              </a:defRPr>
            </a:lvl1pPr>
          </a:lstStyle>
          <a:p>
            <a:pPr>
              <a:defRPr/>
            </a:pPr>
            <a:fld id="{A7ECAA34-B1F7-4E88-A530-AD2406FB9010}" type="datetimeFigureOut">
              <a:rPr lang="de-DE"/>
              <a:pPr>
                <a:defRPr/>
              </a:pPr>
              <a:t>16.10.2020</a:t>
            </a:fld>
            <a:endParaRPr lang="de-DE"/>
          </a:p>
        </p:txBody>
      </p:sp>
      <p:sp>
        <p:nvSpPr>
          <p:cNvPr id="4" name="Folienbildplatzhalt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768" tIns="47384" rIns="94768" bIns="47384" rtlCol="0" anchor="ctr"/>
          <a:lstStyle/>
          <a:p>
            <a:pPr lvl="0"/>
            <a:endParaRPr lang="de-DE" noProof="0"/>
          </a:p>
        </p:txBody>
      </p:sp>
      <p:sp>
        <p:nvSpPr>
          <p:cNvPr id="5" name="Notizenplatzhalter 4"/>
          <p:cNvSpPr>
            <a:spLocks noGrp="1"/>
          </p:cNvSpPr>
          <p:nvPr>
            <p:ph type="body" sz="quarter" idx="3"/>
          </p:nvPr>
        </p:nvSpPr>
        <p:spPr>
          <a:xfrm>
            <a:off x="709599" y="4861155"/>
            <a:ext cx="5680103" cy="4605821"/>
          </a:xfrm>
          <a:prstGeom prst="rect">
            <a:avLst/>
          </a:prstGeom>
        </p:spPr>
        <p:txBody>
          <a:bodyPr vert="horz" lIns="94768" tIns="47384" rIns="94768" bIns="47384"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DE" noProof="0"/>
          </a:p>
        </p:txBody>
      </p:sp>
      <p:sp>
        <p:nvSpPr>
          <p:cNvPr id="6" name="Fußzeilenplatzhalter 5"/>
          <p:cNvSpPr>
            <a:spLocks noGrp="1"/>
          </p:cNvSpPr>
          <p:nvPr>
            <p:ph type="ftr" sz="quarter" idx="4"/>
          </p:nvPr>
        </p:nvSpPr>
        <p:spPr>
          <a:xfrm>
            <a:off x="0" y="9720673"/>
            <a:ext cx="3077137" cy="512303"/>
          </a:xfrm>
          <a:prstGeom prst="rect">
            <a:avLst/>
          </a:prstGeom>
        </p:spPr>
        <p:txBody>
          <a:bodyPr vert="horz" lIns="94768" tIns="47384" rIns="94768" bIns="47384" rtlCol="0" anchor="b"/>
          <a:lstStyle>
            <a:lvl1pPr algn="l" fontAlgn="auto">
              <a:spcBef>
                <a:spcPts val="0"/>
              </a:spcBef>
              <a:spcAft>
                <a:spcPts val="0"/>
              </a:spcAft>
              <a:defRPr sz="1200">
                <a:latin typeface="+mn-lt"/>
                <a:cs typeface="+mn-cs"/>
              </a:defRPr>
            </a:lvl1pPr>
          </a:lstStyle>
          <a:p>
            <a:pPr>
              <a:defRPr/>
            </a:pPr>
            <a:endParaRPr lang="de-DE"/>
          </a:p>
        </p:txBody>
      </p:sp>
      <p:sp>
        <p:nvSpPr>
          <p:cNvPr id="7" name="Foliennummernplatzhalter 6"/>
          <p:cNvSpPr>
            <a:spLocks noGrp="1"/>
          </p:cNvSpPr>
          <p:nvPr>
            <p:ph type="sldNum" sz="quarter" idx="5"/>
          </p:nvPr>
        </p:nvSpPr>
        <p:spPr>
          <a:xfrm>
            <a:off x="4020506" y="9720673"/>
            <a:ext cx="3077137" cy="512303"/>
          </a:xfrm>
          <a:prstGeom prst="rect">
            <a:avLst/>
          </a:prstGeom>
        </p:spPr>
        <p:txBody>
          <a:bodyPr vert="horz" lIns="94768" tIns="47384" rIns="94768" bIns="47384" rtlCol="0" anchor="b"/>
          <a:lstStyle>
            <a:lvl1pPr algn="r" fontAlgn="auto">
              <a:spcBef>
                <a:spcPts val="0"/>
              </a:spcBef>
              <a:spcAft>
                <a:spcPts val="0"/>
              </a:spcAft>
              <a:defRPr sz="1200">
                <a:latin typeface="+mn-lt"/>
                <a:cs typeface="+mn-cs"/>
              </a:defRPr>
            </a:lvl1pPr>
          </a:lstStyle>
          <a:p>
            <a:pPr>
              <a:defRPr/>
            </a:pPr>
            <a:fld id="{58FEB5B9-BB03-48FA-BF87-D955C5BAE3F6}" type="slidenum">
              <a:rPr lang="de-DE"/>
              <a:pPr>
                <a:defRPr/>
              </a:pPr>
              <a:t>‹Nr.›</a:t>
            </a:fld>
            <a:endParaRPr lang="de-DE"/>
          </a:p>
        </p:txBody>
      </p:sp>
    </p:spTree>
    <p:extLst>
      <p:ext uri="{BB962C8B-B14F-4D97-AF65-F5344CB8AC3E}">
        <p14:creationId xmlns:p14="http://schemas.microsoft.com/office/powerpoint/2010/main" val="1043543149"/>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58FEB5B9-BB03-48FA-BF87-D955C5BAE3F6}" type="slidenum">
              <a:rPr lang="de-DE" smtClean="0"/>
              <a:pPr>
                <a:defRPr/>
              </a:pPr>
              <a:t>1</a:t>
            </a:fld>
            <a:endParaRPr lang="de-DE"/>
          </a:p>
        </p:txBody>
      </p:sp>
      <p:sp>
        <p:nvSpPr>
          <p:cNvPr id="5" name="Fußzeilenplatzhalter 4"/>
          <p:cNvSpPr>
            <a:spLocks noGrp="1"/>
          </p:cNvSpPr>
          <p:nvPr>
            <p:ph type="ftr" sz="quarter" idx="11"/>
          </p:nvPr>
        </p:nvSpPr>
        <p:spPr/>
        <p:txBody>
          <a:bodyPr/>
          <a:lstStyle/>
          <a:p>
            <a:pPr>
              <a:defRPr/>
            </a:pPr>
            <a:endParaRPr lang="de-DE"/>
          </a:p>
        </p:txBody>
      </p:sp>
    </p:spTree>
    <p:extLst>
      <p:ext uri="{BB962C8B-B14F-4D97-AF65-F5344CB8AC3E}">
        <p14:creationId xmlns:p14="http://schemas.microsoft.com/office/powerpoint/2010/main" val="3383450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Nicht nur die Mittel des BFF</a:t>
            </a:r>
            <a:r>
              <a:rPr lang="de-DE" baseline="0" dirty="0" smtClean="0"/>
              <a:t> und des AST werden treuhänderisch verwaltet, auch die nicht über die Punktequote ausbezahlten SZW werden treuhänderisch verwaltet. Bitte einen Hinweis, dass es sich um die Ist-Zahlen 2017 handelt (Jahresabschluss vorhanden). Die Zahlen 2018 und 2019 werden im Rahmen der Kirchensteuervertretungssitzung zur Beschlussfassung über die Jahresabschlüsse erst noch festgestellt. Auch einen Hinweis, dass der BFF erst zum 01.01.2020 errichtet wurde und im Referenzjahr 2017 dies noch nicht so war. Allerdings wurde bereits unter der Bezeichnung AST die Aufteilung in 3% und 5% vorgenommen.</a:t>
            </a:r>
            <a:endParaRPr lang="de-DE" dirty="0"/>
          </a:p>
        </p:txBody>
      </p:sp>
      <p:sp>
        <p:nvSpPr>
          <p:cNvPr id="4" name="Fußzeilenplatzhalter 3"/>
          <p:cNvSpPr>
            <a:spLocks noGrp="1"/>
          </p:cNvSpPr>
          <p:nvPr>
            <p:ph type="ftr" sz="quarter" idx="10"/>
          </p:nvPr>
        </p:nvSpPr>
        <p:spPr/>
        <p:txBody>
          <a:bodyPr/>
          <a:lstStyle/>
          <a:p>
            <a:pPr>
              <a:defRPr/>
            </a:pPr>
            <a:endParaRPr lang="de-DE"/>
          </a:p>
        </p:txBody>
      </p:sp>
      <p:sp>
        <p:nvSpPr>
          <p:cNvPr id="5" name="Foliennummernplatzhalter 4"/>
          <p:cNvSpPr>
            <a:spLocks noGrp="1"/>
          </p:cNvSpPr>
          <p:nvPr>
            <p:ph type="sldNum" sz="quarter" idx="11"/>
          </p:nvPr>
        </p:nvSpPr>
        <p:spPr/>
        <p:txBody>
          <a:bodyPr/>
          <a:lstStyle/>
          <a:p>
            <a:pPr>
              <a:defRPr/>
            </a:pPr>
            <a:fld id="{58FEB5B9-BB03-48FA-BF87-D955C5BAE3F6}" type="slidenum">
              <a:rPr lang="de-DE" smtClean="0"/>
              <a:pPr>
                <a:defRPr/>
              </a:pPr>
              <a:t>4</a:t>
            </a:fld>
            <a:endParaRPr lang="de-DE"/>
          </a:p>
        </p:txBody>
      </p:sp>
    </p:spTree>
    <p:extLst>
      <p:ext uri="{BB962C8B-B14F-4D97-AF65-F5344CB8AC3E}">
        <p14:creationId xmlns:p14="http://schemas.microsoft.com/office/powerpoint/2010/main" val="3166626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Festlegung der Punktequote erfolgt durch die Kirchensteuervertretung. Dies bitte explizit darstellen. Es ist keine Entscheidung des EO. Nur zur Verdeutlichung</a:t>
            </a:r>
            <a:endParaRPr lang="de-DE" dirty="0"/>
          </a:p>
        </p:txBody>
      </p:sp>
      <p:sp>
        <p:nvSpPr>
          <p:cNvPr id="4" name="Fußzeilenplatzhalter 3"/>
          <p:cNvSpPr>
            <a:spLocks noGrp="1"/>
          </p:cNvSpPr>
          <p:nvPr>
            <p:ph type="ftr" sz="quarter" idx="10"/>
          </p:nvPr>
        </p:nvSpPr>
        <p:spPr/>
        <p:txBody>
          <a:bodyPr/>
          <a:lstStyle/>
          <a:p>
            <a:pPr>
              <a:defRPr/>
            </a:pPr>
            <a:endParaRPr lang="de-DE"/>
          </a:p>
        </p:txBody>
      </p:sp>
      <p:sp>
        <p:nvSpPr>
          <p:cNvPr id="5" name="Foliennummernplatzhalter 4"/>
          <p:cNvSpPr>
            <a:spLocks noGrp="1"/>
          </p:cNvSpPr>
          <p:nvPr>
            <p:ph type="sldNum" sz="quarter" idx="11"/>
          </p:nvPr>
        </p:nvSpPr>
        <p:spPr/>
        <p:txBody>
          <a:bodyPr/>
          <a:lstStyle/>
          <a:p>
            <a:pPr>
              <a:defRPr/>
            </a:pPr>
            <a:fld id="{58FEB5B9-BB03-48FA-BF87-D955C5BAE3F6}" type="slidenum">
              <a:rPr lang="de-DE" smtClean="0"/>
              <a:pPr>
                <a:defRPr/>
              </a:pPr>
              <a:t>5</a:t>
            </a:fld>
            <a:endParaRPr lang="de-DE"/>
          </a:p>
        </p:txBody>
      </p:sp>
    </p:spTree>
    <p:extLst>
      <p:ext uri="{BB962C8B-B14F-4D97-AF65-F5344CB8AC3E}">
        <p14:creationId xmlns:p14="http://schemas.microsoft.com/office/powerpoint/2010/main" val="125120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Weshalb hier nicht die aktuelle SZW-O 2020/2021?</a:t>
            </a:r>
            <a:endParaRPr lang="de-DE" dirty="0"/>
          </a:p>
        </p:txBody>
      </p:sp>
      <p:sp>
        <p:nvSpPr>
          <p:cNvPr id="4" name="Fußzeilenplatzhalter 3"/>
          <p:cNvSpPr>
            <a:spLocks noGrp="1"/>
          </p:cNvSpPr>
          <p:nvPr>
            <p:ph type="ftr" sz="quarter" idx="10"/>
          </p:nvPr>
        </p:nvSpPr>
        <p:spPr/>
        <p:txBody>
          <a:bodyPr/>
          <a:lstStyle/>
          <a:p>
            <a:pPr>
              <a:defRPr/>
            </a:pPr>
            <a:endParaRPr lang="de-DE"/>
          </a:p>
        </p:txBody>
      </p:sp>
      <p:sp>
        <p:nvSpPr>
          <p:cNvPr id="5" name="Foliennummernplatzhalter 4"/>
          <p:cNvSpPr>
            <a:spLocks noGrp="1"/>
          </p:cNvSpPr>
          <p:nvPr>
            <p:ph type="sldNum" sz="quarter" idx="11"/>
          </p:nvPr>
        </p:nvSpPr>
        <p:spPr/>
        <p:txBody>
          <a:bodyPr/>
          <a:lstStyle/>
          <a:p>
            <a:pPr>
              <a:defRPr/>
            </a:pPr>
            <a:fld id="{58FEB5B9-BB03-48FA-BF87-D955C5BAE3F6}" type="slidenum">
              <a:rPr lang="de-DE" smtClean="0"/>
              <a:pPr>
                <a:defRPr/>
              </a:pPr>
              <a:t>7</a:t>
            </a:fld>
            <a:endParaRPr lang="de-DE"/>
          </a:p>
        </p:txBody>
      </p:sp>
    </p:spTree>
    <p:extLst>
      <p:ext uri="{BB962C8B-B14F-4D97-AF65-F5344CB8AC3E}">
        <p14:creationId xmlns:p14="http://schemas.microsoft.com/office/powerpoint/2010/main" val="4290546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Hier ein Verweis auf die einschlägigen Vorschriften der HO</a:t>
            </a:r>
            <a:r>
              <a:rPr lang="de-DE" baseline="0" dirty="0" smtClean="0"/>
              <a:t> m.E. sinnvoll. Ebenfalls ein Hinweis im Lagebericht auf Risiken und ggf. kritische Sachverhalte, die die VFE-Lage der Kirchengemeinde nachhaltig negativ beeinflussen können um diese im aktuellen Haushalt bereits angemessen berücksichtigen zu können.</a:t>
            </a:r>
            <a:endParaRPr lang="de-DE" dirty="0"/>
          </a:p>
        </p:txBody>
      </p:sp>
      <p:sp>
        <p:nvSpPr>
          <p:cNvPr id="4" name="Fußzeilenplatzhalter 3"/>
          <p:cNvSpPr>
            <a:spLocks noGrp="1"/>
          </p:cNvSpPr>
          <p:nvPr>
            <p:ph type="ftr" sz="quarter" idx="10"/>
          </p:nvPr>
        </p:nvSpPr>
        <p:spPr/>
        <p:txBody>
          <a:bodyPr/>
          <a:lstStyle/>
          <a:p>
            <a:pPr>
              <a:defRPr/>
            </a:pPr>
            <a:endParaRPr lang="de-DE"/>
          </a:p>
        </p:txBody>
      </p:sp>
      <p:sp>
        <p:nvSpPr>
          <p:cNvPr id="5" name="Foliennummernplatzhalter 4"/>
          <p:cNvSpPr>
            <a:spLocks noGrp="1"/>
          </p:cNvSpPr>
          <p:nvPr>
            <p:ph type="sldNum" sz="quarter" idx="11"/>
          </p:nvPr>
        </p:nvSpPr>
        <p:spPr/>
        <p:txBody>
          <a:bodyPr/>
          <a:lstStyle/>
          <a:p>
            <a:pPr>
              <a:defRPr/>
            </a:pPr>
            <a:fld id="{58FEB5B9-BB03-48FA-BF87-D955C5BAE3F6}" type="slidenum">
              <a:rPr lang="de-DE" smtClean="0"/>
              <a:pPr>
                <a:defRPr/>
              </a:pPr>
              <a:t>8</a:t>
            </a:fld>
            <a:endParaRPr lang="de-DE"/>
          </a:p>
        </p:txBody>
      </p:sp>
    </p:spTree>
    <p:extLst>
      <p:ext uri="{BB962C8B-B14F-4D97-AF65-F5344CB8AC3E}">
        <p14:creationId xmlns:p14="http://schemas.microsoft.com/office/powerpoint/2010/main" val="2923408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Hier ein Verweis auf die einschlägigen Vorschriften der HO</a:t>
            </a:r>
            <a:r>
              <a:rPr lang="de-DE" baseline="0" dirty="0" smtClean="0"/>
              <a:t> m.E. sinnvoll. Ebenfalls ein Hinweis im Lagebericht auf Risiken und ggf. kritische Sachverhalte, die die VFE-Lage der Kirchengemeinde nachhaltig negativ beeinflussen können um diese im aktuellen Haushalt bereits angemessen berücksichtigen zu können.</a:t>
            </a:r>
            <a:endParaRPr lang="de-DE" dirty="0"/>
          </a:p>
        </p:txBody>
      </p:sp>
      <p:sp>
        <p:nvSpPr>
          <p:cNvPr id="4" name="Fußzeilenplatzhalter 3"/>
          <p:cNvSpPr>
            <a:spLocks noGrp="1"/>
          </p:cNvSpPr>
          <p:nvPr>
            <p:ph type="ftr" sz="quarter" idx="10"/>
          </p:nvPr>
        </p:nvSpPr>
        <p:spPr/>
        <p:txBody>
          <a:bodyPr/>
          <a:lstStyle/>
          <a:p>
            <a:pPr>
              <a:defRPr/>
            </a:pPr>
            <a:endParaRPr lang="de-DE"/>
          </a:p>
        </p:txBody>
      </p:sp>
      <p:sp>
        <p:nvSpPr>
          <p:cNvPr id="5" name="Foliennummernplatzhalter 4"/>
          <p:cNvSpPr>
            <a:spLocks noGrp="1"/>
          </p:cNvSpPr>
          <p:nvPr>
            <p:ph type="sldNum" sz="quarter" idx="11"/>
          </p:nvPr>
        </p:nvSpPr>
        <p:spPr/>
        <p:txBody>
          <a:bodyPr/>
          <a:lstStyle/>
          <a:p>
            <a:pPr>
              <a:defRPr/>
            </a:pPr>
            <a:fld id="{58FEB5B9-BB03-48FA-BF87-D955C5BAE3F6}" type="slidenum">
              <a:rPr lang="de-DE" smtClean="0"/>
              <a:pPr>
                <a:defRPr/>
              </a:pPr>
              <a:t>9</a:t>
            </a:fld>
            <a:endParaRPr lang="de-DE"/>
          </a:p>
        </p:txBody>
      </p:sp>
    </p:spTree>
    <p:extLst>
      <p:ext uri="{BB962C8B-B14F-4D97-AF65-F5344CB8AC3E}">
        <p14:creationId xmlns:p14="http://schemas.microsoft.com/office/powerpoint/2010/main" val="2874499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Line 3"/>
          <p:cNvSpPr>
            <a:spLocks noChangeShapeType="1"/>
          </p:cNvSpPr>
          <p:nvPr userDrawn="1"/>
        </p:nvSpPr>
        <p:spPr bwMode="auto">
          <a:xfrm>
            <a:off x="914400" y="1219200"/>
            <a:ext cx="8001000" cy="0"/>
          </a:xfrm>
          <a:prstGeom prst="line">
            <a:avLst/>
          </a:prstGeom>
          <a:noFill/>
          <a:ln w="9525">
            <a:solidFill>
              <a:schemeClr val="folHlink"/>
            </a:solidFill>
            <a:round/>
            <a:headEnd/>
            <a:tailEnd/>
          </a:ln>
        </p:spPr>
        <p:txBody>
          <a:bodyPr/>
          <a:lstStyle/>
          <a:p>
            <a:pPr>
              <a:defRPr/>
            </a:pPr>
            <a:endParaRPr lang="de-DE"/>
          </a:p>
        </p:txBody>
      </p:sp>
      <p:sp>
        <p:nvSpPr>
          <p:cNvPr id="5" name="Line 6"/>
          <p:cNvSpPr>
            <a:spLocks noChangeShapeType="1"/>
          </p:cNvSpPr>
          <p:nvPr userDrawn="1"/>
        </p:nvSpPr>
        <p:spPr bwMode="auto">
          <a:xfrm>
            <a:off x="914400" y="6400800"/>
            <a:ext cx="8001000" cy="0"/>
          </a:xfrm>
          <a:prstGeom prst="line">
            <a:avLst/>
          </a:prstGeom>
          <a:noFill/>
          <a:ln w="9525">
            <a:solidFill>
              <a:schemeClr val="folHlink"/>
            </a:solidFill>
            <a:round/>
            <a:headEnd/>
            <a:tailEnd/>
          </a:ln>
        </p:spPr>
        <p:txBody>
          <a:bodyPr/>
          <a:lstStyle/>
          <a:p>
            <a:pPr>
              <a:defRPr/>
            </a:pPr>
            <a:endParaRPr lang="de-DE"/>
          </a:p>
        </p:txBody>
      </p:sp>
      <p:sp>
        <p:nvSpPr>
          <p:cNvPr id="2" name="Titel 1"/>
          <p:cNvSpPr>
            <a:spLocks noGrp="1"/>
          </p:cNvSpPr>
          <p:nvPr>
            <p:ph type="ctrTitle"/>
          </p:nvPr>
        </p:nvSpPr>
        <p:spPr>
          <a:xfrm>
            <a:off x="685800" y="2130426"/>
            <a:ext cx="7772400" cy="1470025"/>
          </a:xfrm>
          <a:prstGeom prst="rect">
            <a:avLst/>
          </a:prstGeo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6" name="Datumsplatzhalter 3"/>
          <p:cNvSpPr>
            <a:spLocks noGrp="1"/>
          </p:cNvSpPr>
          <p:nvPr>
            <p:ph type="dt" sz="half" idx="10"/>
          </p:nvPr>
        </p:nvSpPr>
        <p:spPr>
          <a:xfrm>
            <a:off x="7740650" y="6308725"/>
            <a:ext cx="1196975" cy="365125"/>
          </a:xfrm>
          <a:prstGeom prst="rect">
            <a:avLst/>
          </a:prstGeom>
        </p:spPr>
        <p:txBody>
          <a:bodyPr/>
          <a:lstStyle>
            <a:lvl1pPr>
              <a:defRPr/>
            </a:lvl1pPr>
          </a:lstStyle>
          <a:p>
            <a:pPr>
              <a:defRPr/>
            </a:pPr>
            <a:endParaRPr lang="de-DE" dirty="0"/>
          </a:p>
        </p:txBody>
      </p:sp>
    </p:spTree>
    <p:extLst>
      <p:ext uri="{BB962C8B-B14F-4D97-AF65-F5344CB8AC3E}">
        <p14:creationId xmlns:p14="http://schemas.microsoft.com/office/powerpoint/2010/main" val="42100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6" name="Foliennummernplatzhalter 5"/>
          <p:cNvSpPr>
            <a:spLocks noGrp="1"/>
          </p:cNvSpPr>
          <p:nvPr>
            <p:ph type="sldNum" sz="quarter" idx="12"/>
          </p:nvPr>
        </p:nvSpPr>
        <p:spPr/>
        <p:txBody>
          <a:bodyPr/>
          <a:lstStyle>
            <a:lvl1pPr>
              <a:defRPr/>
            </a:lvl1pPr>
          </a:lstStyle>
          <a:p>
            <a:pPr>
              <a:defRPr/>
            </a:pPr>
            <a:fld id="{42B5EBE3-A1CA-4248-BF80-C2CED11FED36}" type="slidenum">
              <a:rPr lang="de-DE"/>
              <a:pPr>
                <a:defRPr/>
              </a:pPr>
              <a:t>‹Nr.›</a:t>
            </a:fld>
            <a:endParaRPr lang="de-DE"/>
          </a:p>
        </p:txBody>
      </p:sp>
    </p:spTree>
    <p:extLst>
      <p:ext uri="{BB962C8B-B14F-4D97-AF65-F5344CB8AC3E}">
        <p14:creationId xmlns:p14="http://schemas.microsoft.com/office/powerpoint/2010/main" val="2840964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5851525"/>
          </a:xfrm>
          <a:prstGeom prst="rect">
            <a:avLst/>
          </a:prstGeo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9"/>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6" name="Foliennummernplatzhalter 5"/>
          <p:cNvSpPr>
            <a:spLocks noGrp="1"/>
          </p:cNvSpPr>
          <p:nvPr>
            <p:ph type="sldNum" sz="quarter" idx="12"/>
          </p:nvPr>
        </p:nvSpPr>
        <p:spPr/>
        <p:txBody>
          <a:bodyPr/>
          <a:lstStyle>
            <a:lvl1pPr>
              <a:defRPr/>
            </a:lvl1pPr>
          </a:lstStyle>
          <a:p>
            <a:pPr>
              <a:defRPr/>
            </a:pPr>
            <a:fld id="{856F563D-AA99-4543-87EA-AF971F598DF2}" type="slidenum">
              <a:rPr lang="de-DE"/>
              <a:pPr>
                <a:defRPr/>
              </a:pPr>
              <a:t>‹Nr.›</a:t>
            </a:fld>
            <a:endParaRPr lang="de-DE"/>
          </a:p>
        </p:txBody>
      </p:sp>
    </p:spTree>
    <p:extLst>
      <p:ext uri="{BB962C8B-B14F-4D97-AF65-F5344CB8AC3E}">
        <p14:creationId xmlns:p14="http://schemas.microsoft.com/office/powerpoint/2010/main" val="2282248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Fußzeilenplatzhalter 4"/>
          <p:cNvSpPr>
            <a:spLocks noGrp="1"/>
          </p:cNvSpPr>
          <p:nvPr>
            <p:ph type="ftr" sz="quarter" idx="11"/>
          </p:nvPr>
        </p:nvSpPr>
        <p:spPr/>
        <p:txBody>
          <a:bodyPr/>
          <a:lstStyle>
            <a:lvl1pPr>
              <a:defRPr/>
            </a:lvl1pPr>
          </a:lstStyle>
          <a:p>
            <a:pPr>
              <a:defRPr/>
            </a:pPr>
            <a:r>
              <a:rPr lang="de-DE" dirty="0" smtClean="0"/>
              <a:t>Verrechnungsstelle für Katholische  Kirchengemeinden Stühlingen</a:t>
            </a:r>
            <a:endParaRPr lang="de-DE" dirty="0"/>
          </a:p>
        </p:txBody>
      </p:sp>
      <p:sp>
        <p:nvSpPr>
          <p:cNvPr id="6" name="Foliennummernplatzhalter 5"/>
          <p:cNvSpPr>
            <a:spLocks noGrp="1"/>
          </p:cNvSpPr>
          <p:nvPr>
            <p:ph type="sldNum" sz="quarter" idx="12"/>
          </p:nvPr>
        </p:nvSpPr>
        <p:spPr/>
        <p:txBody>
          <a:bodyPr/>
          <a:lstStyle>
            <a:lvl1pPr>
              <a:defRPr/>
            </a:lvl1pPr>
          </a:lstStyle>
          <a:p>
            <a:pPr>
              <a:defRPr/>
            </a:pPr>
            <a:fld id="{B90615F9-A579-4ABF-94E2-9B9B6E763527}" type="slidenum">
              <a:rPr lang="de-DE"/>
              <a:pPr>
                <a:defRPr/>
              </a:pPr>
              <a:t>‹Nr.›</a:t>
            </a:fld>
            <a:endParaRPr lang="de-DE"/>
          </a:p>
        </p:txBody>
      </p:sp>
    </p:spTree>
    <p:extLst>
      <p:ext uri="{BB962C8B-B14F-4D97-AF65-F5344CB8AC3E}">
        <p14:creationId xmlns:p14="http://schemas.microsoft.com/office/powerpoint/2010/main" val="773760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5"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6" name="Foliennummernplatzhalter 5"/>
          <p:cNvSpPr>
            <a:spLocks noGrp="1"/>
          </p:cNvSpPr>
          <p:nvPr>
            <p:ph type="sldNum" sz="quarter" idx="12"/>
          </p:nvPr>
        </p:nvSpPr>
        <p:spPr/>
        <p:txBody>
          <a:bodyPr/>
          <a:lstStyle>
            <a:lvl1pPr>
              <a:defRPr/>
            </a:lvl1pPr>
          </a:lstStyle>
          <a:p>
            <a:pPr>
              <a:defRPr/>
            </a:pPr>
            <a:fld id="{7F746D50-75F3-4042-AEA6-5431C637C335}" type="slidenum">
              <a:rPr lang="de-DE"/>
              <a:pPr>
                <a:defRPr/>
              </a:pPr>
              <a:t>‹Nr.›</a:t>
            </a:fld>
            <a:endParaRPr lang="de-DE"/>
          </a:p>
        </p:txBody>
      </p:sp>
    </p:spTree>
    <p:extLst>
      <p:ext uri="{BB962C8B-B14F-4D97-AF65-F5344CB8AC3E}">
        <p14:creationId xmlns:p14="http://schemas.microsoft.com/office/powerpoint/2010/main" val="143465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7" name="Foliennummernplatzhalter 5"/>
          <p:cNvSpPr>
            <a:spLocks noGrp="1"/>
          </p:cNvSpPr>
          <p:nvPr>
            <p:ph type="sldNum" sz="quarter" idx="12"/>
          </p:nvPr>
        </p:nvSpPr>
        <p:spPr/>
        <p:txBody>
          <a:bodyPr/>
          <a:lstStyle>
            <a:lvl1pPr>
              <a:defRPr/>
            </a:lvl1pPr>
          </a:lstStyle>
          <a:p>
            <a:pPr>
              <a:defRPr/>
            </a:pPr>
            <a:fld id="{D453EE7E-2E6B-45D4-8D35-C5BF8669CDB8}" type="slidenum">
              <a:rPr lang="de-DE"/>
              <a:pPr>
                <a:defRPr/>
              </a:pPr>
              <a:t>‹Nr.›</a:t>
            </a:fld>
            <a:endParaRPr lang="de-DE"/>
          </a:p>
        </p:txBody>
      </p:sp>
    </p:spTree>
    <p:extLst>
      <p:ext uri="{BB962C8B-B14F-4D97-AF65-F5344CB8AC3E}">
        <p14:creationId xmlns:p14="http://schemas.microsoft.com/office/powerpoint/2010/main" val="1140235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8"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9" name="Foliennummernplatzhalter 5"/>
          <p:cNvSpPr>
            <a:spLocks noGrp="1"/>
          </p:cNvSpPr>
          <p:nvPr>
            <p:ph type="sldNum" sz="quarter" idx="12"/>
          </p:nvPr>
        </p:nvSpPr>
        <p:spPr/>
        <p:txBody>
          <a:bodyPr/>
          <a:lstStyle>
            <a:lvl1pPr>
              <a:defRPr/>
            </a:lvl1pPr>
          </a:lstStyle>
          <a:p>
            <a:pPr>
              <a:defRPr/>
            </a:pPr>
            <a:fld id="{1DA5D15E-D1BB-42F9-B160-DBFA6BA17874}" type="slidenum">
              <a:rPr lang="de-DE"/>
              <a:pPr>
                <a:defRPr/>
              </a:pPr>
              <a:t>‹Nr.›</a:t>
            </a:fld>
            <a:endParaRPr lang="de-DE"/>
          </a:p>
        </p:txBody>
      </p:sp>
    </p:spTree>
    <p:extLst>
      <p:ext uri="{BB962C8B-B14F-4D97-AF65-F5344CB8AC3E}">
        <p14:creationId xmlns:p14="http://schemas.microsoft.com/office/powerpoint/2010/main" val="865639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smtClean="0"/>
              <a:t>Titelmasterformat durch Klicken bearbeiten</a:t>
            </a:r>
            <a:endParaRPr lang="de-DE"/>
          </a:p>
        </p:txBody>
      </p:sp>
      <p:sp>
        <p:nvSpPr>
          <p:cNvPr id="3"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dirty="0"/>
          </a:p>
        </p:txBody>
      </p:sp>
      <p:sp>
        <p:nvSpPr>
          <p:cNvPr id="4"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5" name="Foliennummernplatzhalter 5"/>
          <p:cNvSpPr>
            <a:spLocks noGrp="1"/>
          </p:cNvSpPr>
          <p:nvPr>
            <p:ph type="sldNum" sz="quarter" idx="12"/>
          </p:nvPr>
        </p:nvSpPr>
        <p:spPr/>
        <p:txBody>
          <a:bodyPr/>
          <a:lstStyle>
            <a:lvl1pPr>
              <a:defRPr/>
            </a:lvl1pPr>
          </a:lstStyle>
          <a:p>
            <a:pPr>
              <a:defRPr/>
            </a:pPr>
            <a:fld id="{6A049A99-F727-43A7-8CFB-3BECFB52BFF1}" type="slidenum">
              <a:rPr lang="de-DE"/>
              <a:pPr>
                <a:defRPr/>
              </a:pPr>
              <a:t>‹Nr.›</a:t>
            </a:fld>
            <a:endParaRPr lang="de-DE"/>
          </a:p>
        </p:txBody>
      </p:sp>
    </p:spTree>
    <p:extLst>
      <p:ext uri="{BB962C8B-B14F-4D97-AF65-F5344CB8AC3E}">
        <p14:creationId xmlns:p14="http://schemas.microsoft.com/office/powerpoint/2010/main" val="2453837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4"/>
          <p:cNvSpPr>
            <a:spLocks noGrp="1"/>
          </p:cNvSpPr>
          <p:nvPr>
            <p:ph type="ftr" sz="quarter" idx="11"/>
          </p:nvPr>
        </p:nvSpPr>
        <p:spPr>
          <a:xfrm>
            <a:off x="1259632" y="6356350"/>
            <a:ext cx="5472608" cy="365125"/>
          </a:xfrm>
        </p:spPr>
        <p:txBody>
          <a:bodyPr/>
          <a:lstStyle>
            <a:lvl1pPr algn="l">
              <a:defRPr/>
            </a:lvl1pPr>
          </a:lstStyle>
          <a:p>
            <a:pPr>
              <a:defRPr/>
            </a:pPr>
            <a:r>
              <a:rPr lang="de-DE" smtClean="0"/>
              <a:t>Verrechnungsstelle für Katholische  Kirchengemeinden Stühlingen</a:t>
            </a:r>
            <a:endParaRPr lang="de-DE" dirty="0"/>
          </a:p>
        </p:txBody>
      </p:sp>
      <p:sp>
        <p:nvSpPr>
          <p:cNvPr id="4" name="Foliennummernplatzhalter 5"/>
          <p:cNvSpPr>
            <a:spLocks noGrp="1"/>
          </p:cNvSpPr>
          <p:nvPr>
            <p:ph type="sldNum" sz="quarter" idx="12"/>
          </p:nvPr>
        </p:nvSpPr>
        <p:spPr>
          <a:xfrm>
            <a:off x="7092280" y="6356350"/>
            <a:ext cx="1594520" cy="365125"/>
          </a:xfrm>
        </p:spPr>
        <p:txBody>
          <a:bodyPr/>
          <a:lstStyle>
            <a:lvl1pPr>
              <a:defRPr/>
            </a:lvl1pPr>
          </a:lstStyle>
          <a:p>
            <a:pPr>
              <a:defRPr/>
            </a:pPr>
            <a:r>
              <a:rPr lang="de-DE" dirty="0" smtClean="0"/>
              <a:t>Seite </a:t>
            </a:r>
            <a:fld id="{10CA1315-897C-4950-81ED-1D450B6B67B3}" type="slidenum">
              <a:rPr lang="de-DE" smtClean="0"/>
              <a:pPr>
                <a:defRPr/>
              </a:pPr>
              <a:t>‹Nr.›</a:t>
            </a:fld>
            <a:endParaRPr lang="de-DE" dirty="0"/>
          </a:p>
        </p:txBody>
      </p:sp>
    </p:spTree>
    <p:extLst>
      <p:ext uri="{BB962C8B-B14F-4D97-AF65-F5344CB8AC3E}">
        <p14:creationId xmlns:p14="http://schemas.microsoft.com/office/powerpoint/2010/main" val="855890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a:prstGeom prst="rect">
            <a:avLst/>
          </a:prstGeo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6"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7" name="Foliennummernplatzhalter 5"/>
          <p:cNvSpPr>
            <a:spLocks noGrp="1"/>
          </p:cNvSpPr>
          <p:nvPr>
            <p:ph type="sldNum" sz="quarter" idx="12"/>
          </p:nvPr>
        </p:nvSpPr>
        <p:spPr/>
        <p:txBody>
          <a:bodyPr/>
          <a:lstStyle>
            <a:lvl1pPr>
              <a:defRPr/>
            </a:lvl1pPr>
          </a:lstStyle>
          <a:p>
            <a:pPr>
              <a:defRPr/>
            </a:pPr>
            <a:fld id="{AB0B58AF-44A3-4FF5-8D6A-B9DA1FB3B29A}" type="slidenum">
              <a:rPr lang="de-DE"/>
              <a:pPr>
                <a:defRPr/>
              </a:pPr>
              <a:t>‹Nr.›</a:t>
            </a:fld>
            <a:endParaRPr lang="de-DE"/>
          </a:p>
        </p:txBody>
      </p:sp>
    </p:spTree>
    <p:extLst>
      <p:ext uri="{BB962C8B-B14F-4D97-AF65-F5344CB8AC3E}">
        <p14:creationId xmlns:p14="http://schemas.microsoft.com/office/powerpoint/2010/main" val="3020763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a:prstGeom prst="rect">
            <a:avLst/>
          </a:prstGeo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a:p>
        </p:txBody>
      </p:sp>
      <p:sp>
        <p:nvSpPr>
          <p:cNvPr id="4" name="Textplatzhalt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de-DE"/>
          </a:p>
        </p:txBody>
      </p:sp>
      <p:sp>
        <p:nvSpPr>
          <p:cNvPr id="6" name="Fußzeilenplatzhalter 4"/>
          <p:cNvSpPr>
            <a:spLocks noGrp="1"/>
          </p:cNvSpPr>
          <p:nvPr>
            <p:ph type="ftr" sz="quarter" idx="11"/>
          </p:nvPr>
        </p:nvSpPr>
        <p:spPr/>
        <p:txBody>
          <a:bodyPr/>
          <a:lstStyle>
            <a:lvl1pPr>
              <a:defRPr/>
            </a:lvl1pPr>
          </a:lstStyle>
          <a:p>
            <a:pPr>
              <a:defRPr/>
            </a:pPr>
            <a:r>
              <a:rPr lang="de-DE" smtClean="0"/>
              <a:t>Verrechnungsstelle für Katholische  Kirchengemeinden Stühlingen</a:t>
            </a:r>
            <a:endParaRPr lang="de-DE"/>
          </a:p>
        </p:txBody>
      </p:sp>
      <p:sp>
        <p:nvSpPr>
          <p:cNvPr id="7" name="Foliennummernplatzhalter 5"/>
          <p:cNvSpPr>
            <a:spLocks noGrp="1"/>
          </p:cNvSpPr>
          <p:nvPr>
            <p:ph type="sldNum" sz="quarter" idx="12"/>
          </p:nvPr>
        </p:nvSpPr>
        <p:spPr/>
        <p:txBody>
          <a:bodyPr/>
          <a:lstStyle>
            <a:lvl1pPr>
              <a:defRPr/>
            </a:lvl1pPr>
          </a:lstStyle>
          <a:p>
            <a:pPr>
              <a:defRPr/>
            </a:pPr>
            <a:fld id="{93AC0D99-3EB4-4A06-89BE-F2046274A5C2}" type="slidenum">
              <a:rPr lang="de-DE"/>
              <a:pPr>
                <a:defRPr/>
              </a:pPr>
              <a:t>‹Nr.›</a:t>
            </a:fld>
            <a:endParaRPr lang="de-DE"/>
          </a:p>
        </p:txBody>
      </p:sp>
    </p:spTree>
    <p:extLst>
      <p:ext uri="{BB962C8B-B14F-4D97-AF65-F5344CB8AC3E}">
        <p14:creationId xmlns:p14="http://schemas.microsoft.com/office/powerpoint/2010/main" val="3344502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dirty="0" smtClean="0"/>
              <a:t>Textmasterformate durch Klicken bearbeiten</a:t>
            </a:r>
          </a:p>
          <a:p>
            <a:pPr lvl="1"/>
            <a:r>
              <a:rPr lang="de-DE" altLang="de-DE" dirty="0" smtClean="0"/>
              <a:t>Zweite Ebene</a:t>
            </a:r>
          </a:p>
          <a:p>
            <a:pPr lvl="2"/>
            <a:r>
              <a:rPr lang="de-DE" altLang="de-DE" dirty="0" smtClean="0"/>
              <a:t>Dritte Ebene</a:t>
            </a:r>
          </a:p>
          <a:p>
            <a:pPr lvl="3"/>
            <a:r>
              <a:rPr lang="de-DE" altLang="de-DE" dirty="0" smtClean="0"/>
              <a:t>Vierte Ebene</a:t>
            </a:r>
          </a:p>
          <a:p>
            <a:pPr lvl="4"/>
            <a:r>
              <a:rPr lang="de-DE" altLang="de-DE" dirty="0" smtClean="0"/>
              <a:t>Fünfte Ebene</a:t>
            </a:r>
          </a:p>
        </p:txBody>
      </p:sp>
      <p:sp>
        <p:nvSpPr>
          <p:cNvPr id="5" name="Fußzeilenplatzhalter 4"/>
          <p:cNvSpPr>
            <a:spLocks noGrp="1"/>
          </p:cNvSpPr>
          <p:nvPr>
            <p:ph type="ftr" sz="quarter" idx="3"/>
          </p:nvPr>
        </p:nvSpPr>
        <p:spPr>
          <a:xfrm>
            <a:off x="1331640" y="6356350"/>
            <a:ext cx="468816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de-DE" dirty="0" smtClean="0"/>
              <a:t>Verrechnungsstelle für Katholische  Kirchengemeinden Stühlingen</a:t>
            </a:r>
            <a:endParaRPr lang="de-DE" dirty="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r>
              <a:rPr lang="de-DE" dirty="0" smtClean="0"/>
              <a:t>Folie  </a:t>
            </a:r>
            <a:fld id="{3EB9BC6C-A82B-4BFF-A436-AFDAAAA8F0D7}" type="slidenum">
              <a:rPr lang="de-DE" smtClean="0"/>
              <a:pPr>
                <a:defRPr/>
              </a:pPr>
              <a:t>‹Nr.›</a:t>
            </a:fld>
            <a:endParaRPr lang="de-DE" dirty="0"/>
          </a:p>
        </p:txBody>
      </p:sp>
      <p:pic>
        <p:nvPicPr>
          <p:cNvPr id="5126"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667625" y="115888"/>
            <a:ext cx="125095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Gerade Verbindung 10"/>
          <p:cNvCxnSpPr/>
          <p:nvPr/>
        </p:nvCxnSpPr>
        <p:spPr>
          <a:xfrm rot="5400000">
            <a:off x="-2826544" y="3266282"/>
            <a:ext cx="6011863" cy="0"/>
          </a:xfrm>
          <a:prstGeom prst="line">
            <a:avLst/>
          </a:prstGeom>
          <a:ln w="101600" cmpd="sng">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rot="5400000">
            <a:off x="-2197100" y="2852738"/>
            <a:ext cx="5184775" cy="0"/>
          </a:xfrm>
          <a:prstGeom prst="line">
            <a:avLst/>
          </a:prstGeom>
          <a:ln w="101600" cmpd="sng">
            <a:solidFill>
              <a:srgbClr val="AA2235"/>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39" r:id="rId1"/>
    <p:sldLayoutId id="2147483838" r:id="rId2"/>
    <p:sldLayoutId id="2147483837" r:id="rId3"/>
    <p:sldLayoutId id="2147483836" r:id="rId4"/>
    <p:sldLayoutId id="2147483835" r:id="rId5"/>
    <p:sldLayoutId id="2147483834" r:id="rId6"/>
    <p:sldLayoutId id="2147483833" r:id="rId7"/>
    <p:sldLayoutId id="2147483832" r:id="rId8"/>
    <p:sldLayoutId id="2147483831" r:id="rId9"/>
    <p:sldLayoutId id="2147483830" r:id="rId10"/>
    <p:sldLayoutId id="2147483829" r:id="rId11"/>
  </p:sldLayoutIdLst>
  <p:timing>
    <p:tnLst>
      <p:par>
        <p:cTn id="1" dur="indefinite" restart="never" nodeType="tmRoot"/>
      </p:par>
    </p:tnLst>
  </p:timing>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
          <p:cNvSpPr>
            <a:spLocks noChangeArrowheads="1"/>
          </p:cNvSpPr>
          <p:nvPr/>
        </p:nvSpPr>
        <p:spPr bwMode="auto">
          <a:xfrm>
            <a:off x="914400" y="6477000"/>
            <a:ext cx="8050213"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de-DE" altLang="de-DE" sz="800">
                <a:solidFill>
                  <a:schemeClr val="bg2"/>
                </a:solidFill>
                <a:latin typeface="Calibri" pitchFamily="34" charset="0"/>
              </a:rPr>
              <a:t>Grundkurs PGR Region Hochrhein 2010					</a:t>
            </a:r>
          </a:p>
        </p:txBody>
      </p:sp>
      <p:sp>
        <p:nvSpPr>
          <p:cNvPr id="7171"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7173" name="Textfeld 7"/>
          <p:cNvSpPr txBox="1">
            <a:spLocks noChangeArrowheads="1"/>
          </p:cNvSpPr>
          <p:nvPr/>
        </p:nvSpPr>
        <p:spPr bwMode="auto">
          <a:xfrm>
            <a:off x="1763688" y="4797425"/>
            <a:ext cx="68580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de-DE" altLang="de-DE" sz="4400" dirty="0">
              <a:solidFill>
                <a:schemeClr val="tx2"/>
              </a:solidFill>
              <a:cs typeface="Times New Roman" pitchFamily="18" charset="0"/>
            </a:endParaRPr>
          </a:p>
        </p:txBody>
      </p:sp>
      <p:sp>
        <p:nvSpPr>
          <p:cNvPr id="8" name="Datumsplatzhalter 1"/>
          <p:cNvSpPr txBox="1">
            <a:spLocks/>
          </p:cNvSpPr>
          <p:nvPr/>
        </p:nvSpPr>
        <p:spPr>
          <a:xfrm>
            <a:off x="6324600" y="6477000"/>
            <a:ext cx="2590800" cy="228600"/>
          </a:xfrm>
          <a:prstGeom prst="rect">
            <a:avLst/>
          </a:prstGeom>
          <a:noFill/>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C249B99C-B908-4707-910D-7E6BF67BE7A4}" type="datetime4">
              <a:rPr lang="de-DE" sz="1000" smtClean="0"/>
              <a:pPr/>
              <a:t>16. Oktober 2020</a:t>
            </a:fld>
            <a:r>
              <a:rPr lang="de-DE" sz="1000" smtClean="0"/>
              <a:t> / Seite: </a:t>
            </a:r>
            <a:fld id="{1EC83CF2-A4F9-45F4-A645-9B4D1248433F}" type="slidenum">
              <a:rPr lang="de-DE" sz="1000" smtClean="0"/>
              <a:pPr/>
              <a:t>1</a:t>
            </a:fld>
            <a:endParaRPr lang="de-DE" sz="1000" dirty="0" smtClean="0"/>
          </a:p>
        </p:txBody>
      </p:sp>
      <p:sp>
        <p:nvSpPr>
          <p:cNvPr id="9"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0" name="Text Box 2"/>
          <p:cNvSpPr txBox="1">
            <a:spLocks noChangeArrowheads="1"/>
          </p:cNvSpPr>
          <p:nvPr/>
        </p:nvSpPr>
        <p:spPr bwMode="auto">
          <a:xfrm>
            <a:off x="1219200" y="2001838"/>
            <a:ext cx="7391400" cy="3862596"/>
          </a:xfrm>
          <a:prstGeom prst="rect">
            <a:avLst/>
          </a:prstGeom>
          <a:noFill/>
          <a:ln w="9525">
            <a:noFill/>
            <a:miter lim="800000"/>
            <a:headEnd/>
            <a:tailEnd/>
          </a:ln>
        </p:spPr>
        <p:txBody>
          <a:bodyPr>
            <a:spAutoFit/>
          </a:bodyPr>
          <a:lstStyle/>
          <a:p>
            <a:pPr algn="ctr">
              <a:spcBef>
                <a:spcPts val="500"/>
              </a:spcBef>
              <a:spcAft>
                <a:spcPts val="500"/>
              </a:spcAft>
            </a:pPr>
            <a:r>
              <a:rPr lang="de-DE" sz="4400" b="1" dirty="0">
                <a:solidFill>
                  <a:schemeClr val="tx2"/>
                </a:solidFill>
              </a:rPr>
              <a:t>Willkommen</a:t>
            </a:r>
            <a:endParaRPr lang="de-DE" sz="4400" dirty="0">
              <a:solidFill>
                <a:schemeClr val="tx2"/>
              </a:solidFill>
            </a:endParaRPr>
          </a:p>
          <a:p>
            <a:pPr algn="ctr">
              <a:spcBef>
                <a:spcPts val="500"/>
              </a:spcBef>
              <a:spcAft>
                <a:spcPts val="500"/>
              </a:spcAft>
            </a:pPr>
            <a:r>
              <a:rPr lang="de-DE" sz="4400" dirty="0" smtClean="0">
                <a:solidFill>
                  <a:schemeClr val="tx2"/>
                </a:solidFill>
              </a:rPr>
              <a:t>zur Schulung für</a:t>
            </a:r>
            <a:r>
              <a:rPr lang="de-DE" sz="4400" dirty="0">
                <a:solidFill>
                  <a:schemeClr val="tx2"/>
                </a:solidFill>
              </a:rPr>
              <a:t/>
            </a:r>
            <a:br>
              <a:rPr lang="de-DE" sz="4400" dirty="0">
                <a:solidFill>
                  <a:schemeClr val="tx2"/>
                </a:solidFill>
              </a:rPr>
            </a:br>
            <a:r>
              <a:rPr lang="de-DE" sz="4400" dirty="0" smtClean="0">
                <a:solidFill>
                  <a:schemeClr val="tx2"/>
                </a:solidFill>
              </a:rPr>
              <a:t>Stiftungsräte</a:t>
            </a:r>
          </a:p>
          <a:p>
            <a:pPr algn="ctr">
              <a:spcBef>
                <a:spcPts val="500"/>
              </a:spcBef>
              <a:spcAft>
                <a:spcPts val="500"/>
              </a:spcAft>
            </a:pPr>
            <a:endParaRPr lang="de-DE" sz="4400" dirty="0">
              <a:solidFill>
                <a:schemeClr val="tx2"/>
              </a:solidFill>
            </a:endParaRPr>
          </a:p>
          <a:p>
            <a:pPr algn="ctr">
              <a:spcBef>
                <a:spcPts val="500"/>
              </a:spcBef>
              <a:spcAft>
                <a:spcPts val="500"/>
              </a:spcAft>
            </a:pPr>
            <a:r>
              <a:rPr lang="de-DE" sz="4400" dirty="0" smtClean="0">
                <a:solidFill>
                  <a:schemeClr val="tx2"/>
                </a:solidFill>
              </a:rPr>
              <a:t>Haushalt und Finanzen</a:t>
            </a:r>
            <a:endParaRPr lang="de-DE" sz="4400" dirty="0">
              <a:solidFill>
                <a:schemeClr val="tx2"/>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914400" y="1720531"/>
            <a:ext cx="7499176" cy="4462760"/>
          </a:xfrm>
          <a:prstGeom prst="rect">
            <a:avLst/>
          </a:prstGeom>
          <a:noFill/>
        </p:spPr>
        <p:txBody>
          <a:bodyPr wrap="square" rtlCol="0">
            <a:spAutoFit/>
          </a:bodyPr>
          <a:lstStyle/>
          <a:p>
            <a:r>
              <a:rPr lang="de-DE" sz="1400" dirty="0" smtClean="0"/>
              <a:t>Die Jahresabschluss wird durch die Verrechnungsstelle für die Kirchengemeinden aufgrund der vorliegenden Buchhaltung erstellt und vom Pfarrgemeinderat jährlich beschlossen.</a:t>
            </a:r>
          </a:p>
          <a:p>
            <a:r>
              <a:rPr lang="de-DE" sz="1400" dirty="0" smtClean="0"/>
              <a:t>Bestandteile des Jahresabschluss einer Kirchengemeinde sind wie folgt:</a:t>
            </a:r>
          </a:p>
          <a:p>
            <a:endParaRPr lang="de-DE" sz="800" dirty="0" smtClean="0"/>
          </a:p>
          <a:p>
            <a:pPr marL="342900" indent="-342900">
              <a:spcBef>
                <a:spcPts val="1200"/>
              </a:spcBef>
              <a:buAutoNum type="arabicPeriod"/>
            </a:pPr>
            <a:r>
              <a:rPr lang="de-DE" sz="1400" b="1" dirty="0" smtClean="0"/>
              <a:t>Lagebericht</a:t>
            </a:r>
            <a:endParaRPr lang="de-DE" sz="1400" b="1" dirty="0"/>
          </a:p>
          <a:p>
            <a:pPr marL="342900" indent="-342900">
              <a:spcBef>
                <a:spcPts val="1200"/>
              </a:spcBef>
              <a:buAutoNum type="arabicPeriod"/>
            </a:pPr>
            <a:r>
              <a:rPr lang="de-DE" sz="1400" b="1" dirty="0"/>
              <a:t>Bilanz</a:t>
            </a:r>
          </a:p>
          <a:p>
            <a:pPr marL="342900" indent="-342900">
              <a:spcBef>
                <a:spcPts val="1200"/>
              </a:spcBef>
              <a:buAutoNum type="arabicPeriod"/>
            </a:pPr>
            <a:r>
              <a:rPr lang="de-DE" sz="1400" b="1" dirty="0"/>
              <a:t>GuV</a:t>
            </a:r>
          </a:p>
          <a:p>
            <a:pPr marL="342900" indent="-342900">
              <a:spcBef>
                <a:spcPts val="1200"/>
              </a:spcBef>
              <a:buAutoNum type="arabicPeriod"/>
            </a:pPr>
            <a:r>
              <a:rPr lang="de-DE" sz="1400" b="1" dirty="0"/>
              <a:t>Anlagenspiegel</a:t>
            </a:r>
          </a:p>
          <a:p>
            <a:pPr marL="342900" indent="-342900">
              <a:spcBef>
                <a:spcPts val="1200"/>
              </a:spcBef>
              <a:buAutoNum type="arabicPeriod"/>
            </a:pPr>
            <a:r>
              <a:rPr lang="de-DE" sz="1400" b="1" dirty="0"/>
              <a:t>Rechnungsergebnis</a:t>
            </a:r>
          </a:p>
          <a:p>
            <a:pPr lvl="1">
              <a:spcBef>
                <a:spcPts val="0"/>
              </a:spcBef>
            </a:pPr>
            <a:r>
              <a:rPr lang="de-DE" sz="1400" dirty="0">
                <a:solidFill>
                  <a:srgbClr val="0070C0"/>
                </a:solidFill>
              </a:rPr>
              <a:t>Übersicht über die Plan- und Istwerte nach Kostenstelle bzw. –arten und der Abweichung</a:t>
            </a:r>
          </a:p>
          <a:p>
            <a:pPr marL="342900" indent="-342900">
              <a:spcBef>
                <a:spcPts val="1200"/>
              </a:spcBef>
              <a:buAutoNum type="arabicPeriod"/>
            </a:pPr>
            <a:r>
              <a:rPr lang="de-DE" sz="1400" b="1" dirty="0"/>
              <a:t>Kapitalflussrechnung</a:t>
            </a:r>
          </a:p>
          <a:p>
            <a:pPr marL="342900" indent="-342900">
              <a:spcBef>
                <a:spcPts val="1200"/>
              </a:spcBef>
              <a:buAutoNum type="arabicPeriod"/>
            </a:pPr>
            <a:r>
              <a:rPr lang="de-DE" sz="1400" b="1" dirty="0"/>
              <a:t>Darstellung der Rücklagen/Sonderposten und Darlehen</a:t>
            </a:r>
          </a:p>
          <a:p>
            <a:pPr marL="342900" indent="-342900">
              <a:spcBef>
                <a:spcPts val="1200"/>
              </a:spcBef>
              <a:buAutoNum type="arabicPeriod"/>
            </a:pPr>
            <a:r>
              <a:rPr lang="de-DE" sz="1400" b="1" dirty="0"/>
              <a:t>Feststellungsbeschluss durch den Pfarrgemeinde</a:t>
            </a:r>
          </a:p>
          <a:p>
            <a:endParaRPr lang="de-DE" sz="1400" dirty="0" smtClean="0"/>
          </a:p>
        </p:txBody>
      </p:sp>
      <p:sp>
        <p:nvSpPr>
          <p:cNvPr id="12" name="Textfeld 11"/>
          <p:cNvSpPr txBox="1"/>
          <p:nvPr/>
        </p:nvSpPr>
        <p:spPr>
          <a:xfrm>
            <a:off x="914400" y="1229596"/>
            <a:ext cx="6912768" cy="369332"/>
          </a:xfrm>
          <a:prstGeom prst="rect">
            <a:avLst/>
          </a:prstGeom>
          <a:noFill/>
        </p:spPr>
        <p:txBody>
          <a:bodyPr wrap="square" rtlCol="0">
            <a:spAutoFit/>
          </a:bodyPr>
          <a:lstStyle/>
          <a:p>
            <a:r>
              <a:rPr lang="de-DE" b="1" u="sng" dirty="0" smtClean="0"/>
              <a:t>4. Jahresabschluss</a:t>
            </a:r>
            <a:endParaRPr lang="de-DE" b="1" u="sng" dirty="0">
              <a:latin typeface="Arial" panose="020B0604020202020204" pitchFamily="34" charset="0"/>
              <a:cs typeface="Arial" panose="020B0604020202020204" pitchFamily="34" charset="0"/>
            </a:endParaRPr>
          </a:p>
        </p:txBody>
      </p:sp>
      <p:sp>
        <p:nvSpPr>
          <p:cNvPr id="6" name="Datumsplatzhalter 1"/>
          <p:cNvSpPr txBox="1">
            <a:spLocks/>
          </p:cNvSpPr>
          <p:nvPr/>
        </p:nvSpPr>
        <p:spPr>
          <a:xfrm>
            <a:off x="6324600" y="6477000"/>
            <a:ext cx="2590800" cy="228600"/>
          </a:xfrm>
          <a:prstGeom prst="rect">
            <a:avLst/>
          </a:prstGeom>
          <a:noFill/>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C249B99C-B908-4707-910D-7E6BF67BE7A4}" type="datetime4">
              <a:rPr lang="de-DE" sz="1000" smtClean="0"/>
              <a:pPr/>
              <a:t>16. Oktober 2020</a:t>
            </a:fld>
            <a:r>
              <a:rPr lang="de-DE" sz="1000" smtClean="0"/>
              <a:t> / Seite: </a:t>
            </a:r>
            <a:fld id="{1EC83CF2-A4F9-45F4-A645-9B4D1248433F}" type="slidenum">
              <a:rPr lang="de-DE" sz="1000" smtClean="0"/>
              <a:pPr/>
              <a:t>10</a:t>
            </a:fld>
            <a:endParaRPr lang="de-DE" sz="1000" dirty="0" smtClean="0"/>
          </a:p>
        </p:txBody>
      </p:sp>
      <p:sp>
        <p:nvSpPr>
          <p:cNvPr id="7"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8"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24616442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6184" y="1886983"/>
            <a:ext cx="7499176" cy="3754874"/>
          </a:xfrm>
          <a:prstGeom prst="rect">
            <a:avLst/>
          </a:prstGeom>
          <a:noFill/>
        </p:spPr>
        <p:txBody>
          <a:bodyPr wrap="square" rtlCol="0">
            <a:spAutoFit/>
          </a:bodyPr>
          <a:lstStyle/>
          <a:p>
            <a:r>
              <a:rPr lang="de-DE" sz="1400" dirty="0" smtClean="0"/>
              <a:t>Die Aufgaben des Stiftungsrates sind unter anderem in der Kirchlichen Vermögensordnung (KVO) unter § 8 geregelt:</a:t>
            </a:r>
          </a:p>
          <a:p>
            <a:endParaRPr lang="de-DE" sz="1400" dirty="0"/>
          </a:p>
          <a:p>
            <a:r>
              <a:rPr lang="de-DE" sz="1400" dirty="0"/>
              <a:t>§ 8 Stiftungsrat – </a:t>
            </a:r>
            <a:r>
              <a:rPr lang="de-DE" sz="1400" dirty="0" smtClean="0"/>
              <a:t>Aufgaben</a:t>
            </a:r>
          </a:p>
          <a:p>
            <a:endParaRPr lang="de-DE" sz="1400" dirty="0" smtClean="0"/>
          </a:p>
          <a:p>
            <a:pPr marL="630900" indent="-342900">
              <a:buAutoNum type="arabicParenBoth"/>
            </a:pPr>
            <a:r>
              <a:rPr lang="de-DE" sz="1400" b="1" dirty="0" smtClean="0"/>
              <a:t>Dem </a:t>
            </a:r>
            <a:r>
              <a:rPr lang="de-DE" sz="1400" b="1" dirty="0"/>
              <a:t>Stiftungsrat obliegt </a:t>
            </a:r>
            <a:r>
              <a:rPr lang="de-DE" sz="1400" b="1" dirty="0" smtClean="0"/>
              <a:t>…. die Verwaltung </a:t>
            </a:r>
            <a:r>
              <a:rPr lang="de-DE" sz="1400" b="1" dirty="0"/>
              <a:t>des Vermögens der </a:t>
            </a:r>
            <a:r>
              <a:rPr lang="de-DE" sz="1400" b="1" dirty="0" smtClean="0"/>
              <a:t>Kirchengemeinde ...</a:t>
            </a:r>
          </a:p>
          <a:p>
            <a:pPr marL="630900" indent="-342900">
              <a:buAutoNum type="arabicParenBoth"/>
            </a:pPr>
            <a:r>
              <a:rPr lang="de-DE" sz="1400" b="1" dirty="0"/>
              <a:t>Der Stiftungsrat vertritt die Kirchengemeinde im Rechtsverkehr </a:t>
            </a:r>
            <a:r>
              <a:rPr lang="de-DE" sz="1400" b="1" dirty="0" smtClean="0"/>
              <a:t>…</a:t>
            </a:r>
          </a:p>
          <a:p>
            <a:pPr marL="630900" indent="-342900">
              <a:buAutoNum type="arabicParenBoth"/>
            </a:pPr>
            <a:r>
              <a:rPr lang="de-DE" sz="1400" dirty="0"/>
              <a:t>Der Stiftungsrat berücksichtigt bei seiner Tätigkeit die pastoralen Richtlinien </a:t>
            </a:r>
            <a:r>
              <a:rPr lang="de-DE" sz="1400" dirty="0" smtClean="0"/>
              <a:t>des Pfarrgemeinderates </a:t>
            </a:r>
            <a:r>
              <a:rPr lang="de-DE" sz="1400" dirty="0"/>
              <a:t>für </a:t>
            </a:r>
            <a:r>
              <a:rPr lang="de-DE" sz="1400" dirty="0" smtClean="0"/>
              <a:t>die Vermögensverwaltung und berichtet dem </a:t>
            </a:r>
            <a:r>
              <a:rPr lang="de-DE" sz="1400" dirty="0"/>
              <a:t>Pfarrgemeinderat regelmäßig über </a:t>
            </a:r>
            <a:r>
              <a:rPr lang="de-DE" sz="1400" dirty="0" smtClean="0"/>
              <a:t>seine Arbeit.</a:t>
            </a:r>
          </a:p>
          <a:p>
            <a:pPr marL="630900" indent="-342900">
              <a:buAutoNum type="arabicParenBoth"/>
            </a:pPr>
            <a:r>
              <a:rPr lang="de-DE" sz="1400" dirty="0" smtClean="0"/>
              <a:t>…..</a:t>
            </a:r>
          </a:p>
          <a:p>
            <a:pPr marL="630900" indent="-342900">
              <a:buAutoNum type="arabicParenBoth"/>
            </a:pPr>
            <a:endParaRPr lang="de-DE" sz="1400" dirty="0"/>
          </a:p>
          <a:p>
            <a:endParaRPr lang="de-DE" sz="1400" dirty="0" smtClean="0"/>
          </a:p>
          <a:p>
            <a:r>
              <a:rPr lang="de-DE" sz="1400" dirty="0" smtClean="0"/>
              <a:t>Das Handbuch für Stiftungsräte „Verwaltung in Kirchengemeinden“ </a:t>
            </a:r>
          </a:p>
          <a:p>
            <a:r>
              <a:rPr lang="de-DE" sz="1400" dirty="0" smtClean="0"/>
              <a:t>von Josef </a:t>
            </a:r>
            <a:r>
              <a:rPr lang="de-DE" sz="1400" dirty="0" err="1" smtClean="0"/>
              <a:t>Jurina</a:t>
            </a:r>
            <a:r>
              <a:rPr lang="de-DE" sz="1400" dirty="0" smtClean="0"/>
              <a:t> ist neben der Kirchlichen Vermögensordnung </a:t>
            </a:r>
          </a:p>
          <a:p>
            <a:r>
              <a:rPr lang="de-DE" sz="1400" dirty="0" smtClean="0"/>
              <a:t>eine gute Hilfestellung für die Stiftungsratsarbeit.</a:t>
            </a:r>
          </a:p>
        </p:txBody>
      </p:sp>
      <p:sp>
        <p:nvSpPr>
          <p:cNvPr id="12" name="Textfeld 11"/>
          <p:cNvSpPr txBox="1"/>
          <p:nvPr/>
        </p:nvSpPr>
        <p:spPr>
          <a:xfrm>
            <a:off x="861576" y="1351081"/>
            <a:ext cx="6912768" cy="369332"/>
          </a:xfrm>
          <a:prstGeom prst="rect">
            <a:avLst/>
          </a:prstGeom>
          <a:noFill/>
        </p:spPr>
        <p:txBody>
          <a:bodyPr wrap="square" rtlCol="0">
            <a:spAutoFit/>
          </a:bodyPr>
          <a:lstStyle/>
          <a:p>
            <a:r>
              <a:rPr lang="de-DE" b="1" u="sng" dirty="0"/>
              <a:t>5</a:t>
            </a:r>
            <a:r>
              <a:rPr lang="de-DE" b="1" u="sng" dirty="0" smtClean="0"/>
              <a:t>. Stiftungsrat - Aufgaben</a:t>
            </a:r>
            <a:endParaRPr lang="de-DE" b="1" u="sng" dirty="0">
              <a:latin typeface="Arial" panose="020B0604020202020204" pitchFamily="34" charset="0"/>
              <a:cs typeface="Arial" panose="020B0604020202020204" pitchFamily="34" charset="0"/>
            </a:endParaRPr>
          </a:p>
        </p:txBody>
      </p:sp>
      <p:pic>
        <p:nvPicPr>
          <p:cNvPr id="5" name="Grafik 4"/>
          <p:cNvPicPr>
            <a:picLocks noChangeAspect="1"/>
          </p:cNvPicPr>
          <p:nvPr/>
        </p:nvPicPr>
        <p:blipFill>
          <a:blip r:embed="rId2"/>
          <a:stretch>
            <a:fillRect/>
          </a:stretch>
        </p:blipFill>
        <p:spPr>
          <a:xfrm>
            <a:off x="6660233" y="4077072"/>
            <a:ext cx="1579416" cy="2376264"/>
          </a:xfrm>
          <a:prstGeom prst="rect">
            <a:avLst/>
          </a:prstGeom>
        </p:spPr>
      </p:pic>
      <p:sp>
        <p:nvSpPr>
          <p:cNvPr id="7" name="Datumsplatzhalter 1"/>
          <p:cNvSpPr txBox="1">
            <a:spLocks/>
          </p:cNvSpPr>
          <p:nvPr/>
        </p:nvSpPr>
        <p:spPr>
          <a:xfrm>
            <a:off x="6324600" y="6477000"/>
            <a:ext cx="2590800" cy="228600"/>
          </a:xfrm>
          <a:prstGeom prst="rect">
            <a:avLst/>
          </a:prstGeom>
          <a:noFill/>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C249B99C-B908-4707-910D-7E6BF67BE7A4}" type="datetime4">
              <a:rPr lang="de-DE" sz="1000" smtClean="0"/>
              <a:pPr/>
              <a:t>16. Oktober 2020</a:t>
            </a:fld>
            <a:r>
              <a:rPr lang="de-DE" sz="1000" smtClean="0"/>
              <a:t> / Seite: </a:t>
            </a:r>
            <a:fld id="{1EC83CF2-A4F9-45F4-A645-9B4D1248433F}" type="slidenum">
              <a:rPr lang="de-DE" sz="1000" smtClean="0"/>
              <a:pPr/>
              <a:t>11</a:t>
            </a:fld>
            <a:endParaRPr lang="de-DE" sz="1000" dirty="0" smtClean="0"/>
          </a:p>
        </p:txBody>
      </p:sp>
      <p:sp>
        <p:nvSpPr>
          <p:cNvPr id="8"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9"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36495982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971600" y="1844824"/>
            <a:ext cx="7211145" cy="4281340"/>
          </a:xfrm>
        </p:spPr>
        <p:txBody>
          <a:bodyPr/>
          <a:lstStyle/>
          <a:p>
            <a:pPr marL="0" indent="0" algn="ctr">
              <a:buNone/>
            </a:pPr>
            <a:endParaRPr lang="de-DE" dirty="0" smtClean="0">
              <a:cs typeface="Times New Roman" pitchFamily="18" charset="0"/>
            </a:endParaRPr>
          </a:p>
          <a:p>
            <a:pPr marL="0" indent="0" algn="ctr">
              <a:buNone/>
            </a:pPr>
            <a:r>
              <a:rPr lang="de-DE" dirty="0" smtClean="0">
                <a:cs typeface="Times New Roman" pitchFamily="18" charset="0"/>
              </a:rPr>
              <a:t>Fragen?</a:t>
            </a:r>
            <a:endParaRPr lang="de-DE" b="1" dirty="0">
              <a:cs typeface="Times New Roman" pitchFamily="18" charset="0"/>
            </a:endParaRPr>
          </a:p>
          <a:p>
            <a:pPr marL="0" indent="0" algn="ctr">
              <a:buNone/>
            </a:pPr>
            <a:endParaRPr lang="de-DE" b="1" dirty="0">
              <a:cs typeface="Times New Roman" pitchFamily="18" charset="0"/>
            </a:endParaRPr>
          </a:p>
          <a:p>
            <a:pPr algn="ctr"/>
            <a:endParaRPr lang="de-DE" b="1" dirty="0">
              <a:cs typeface="Times New Roman" pitchFamily="18" charset="0"/>
            </a:endParaRPr>
          </a:p>
          <a:p>
            <a:pPr marL="0" indent="0" algn="ctr">
              <a:buNone/>
            </a:pPr>
            <a:r>
              <a:rPr lang="de-DE" i="1" dirty="0">
                <a:solidFill>
                  <a:srgbClr val="0070C0"/>
                </a:solidFill>
                <a:cs typeface="Times New Roman" pitchFamily="18" charset="0"/>
              </a:rPr>
              <a:t>Vielen Dank für </a:t>
            </a:r>
            <a:r>
              <a:rPr lang="de-DE" i="1" dirty="0" smtClean="0">
                <a:solidFill>
                  <a:srgbClr val="0070C0"/>
                </a:solidFill>
                <a:cs typeface="Times New Roman" pitchFamily="18" charset="0"/>
              </a:rPr>
              <a:t>Ihre </a:t>
            </a:r>
            <a:r>
              <a:rPr lang="de-DE" i="1" dirty="0">
                <a:solidFill>
                  <a:srgbClr val="0070C0"/>
                </a:solidFill>
                <a:cs typeface="Times New Roman" pitchFamily="18" charset="0"/>
              </a:rPr>
              <a:t>Aufmerksamkeit </a:t>
            </a:r>
          </a:p>
        </p:txBody>
      </p:sp>
      <p:sp>
        <p:nvSpPr>
          <p:cNvPr id="5" name="Datumsplatzhalter 1"/>
          <p:cNvSpPr>
            <a:spLocks noGrp="1"/>
          </p:cNvSpPr>
          <p:nvPr>
            <p:ph type="dt" sz="quarter" idx="10"/>
          </p:nvPr>
        </p:nvSpPr>
        <p:spPr>
          <a:xfrm>
            <a:off x="6324600" y="6477000"/>
            <a:ext cx="2590800" cy="228600"/>
          </a:xfrm>
          <a:noFill/>
        </p:spPr>
        <p:txBody>
          <a:bodyPr/>
          <a:lstStyle/>
          <a:p>
            <a:fld id="{C249B99C-B908-4707-910D-7E6BF67BE7A4}" type="datetime4">
              <a:rPr lang="de-DE" sz="1000" smtClean="0"/>
              <a:pPr/>
              <a:t>16. Oktober 2020</a:t>
            </a:fld>
            <a:r>
              <a:rPr lang="de-DE" sz="1000" dirty="0" smtClean="0"/>
              <a:t> / Seite: </a:t>
            </a:r>
            <a:fld id="{1EC83CF2-A4F9-45F4-A645-9B4D1248433F}" type="slidenum">
              <a:rPr lang="de-DE" sz="1000" smtClean="0"/>
              <a:pPr/>
              <a:t>12</a:t>
            </a:fld>
            <a:endParaRPr lang="de-DE" sz="1000" dirty="0" smtClean="0"/>
          </a:p>
        </p:txBody>
      </p:sp>
      <p:sp>
        <p:nvSpPr>
          <p:cNvPr id="7"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8"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25512598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0"/>
          <p:cNvSpPr txBox="1">
            <a:spLocks noChangeArrowheads="1"/>
          </p:cNvSpPr>
          <p:nvPr/>
        </p:nvSpPr>
        <p:spPr bwMode="auto">
          <a:xfrm>
            <a:off x="827088" y="1341438"/>
            <a:ext cx="7129288" cy="4601260"/>
          </a:xfrm>
          <a:prstGeom prst="rect">
            <a:avLst/>
          </a:prstGeom>
          <a:noFill/>
          <a:ln w="9525">
            <a:noFill/>
            <a:miter lim="800000"/>
            <a:headEnd/>
            <a:tailEnd/>
          </a:ln>
        </p:spPr>
        <p:txBody>
          <a:bodyPr wrap="square">
            <a:spAutoFit/>
          </a:bodyPr>
          <a:lstStyle/>
          <a:p>
            <a:pPr>
              <a:spcBef>
                <a:spcPct val="50000"/>
              </a:spcBef>
              <a:defRPr/>
            </a:pPr>
            <a:r>
              <a:rPr lang="de-DE" sz="2000" b="1" u="sng" dirty="0" smtClean="0">
                <a:latin typeface="Arial" panose="020B0604020202020204" pitchFamily="34" charset="0"/>
                <a:cs typeface="Arial" panose="020B0604020202020204" pitchFamily="34" charset="0"/>
              </a:rPr>
              <a:t>Inhaltsverzeichnis:</a:t>
            </a:r>
          </a:p>
          <a:p>
            <a:pPr>
              <a:spcBef>
                <a:spcPct val="50000"/>
              </a:spcBef>
              <a:defRPr/>
            </a:pPr>
            <a:endParaRPr lang="de-DE" sz="2000" b="1" u="sng" dirty="0">
              <a:latin typeface="Arial" panose="020B0604020202020204" pitchFamily="34" charset="0"/>
              <a:cs typeface="Arial" panose="020B0604020202020204" pitchFamily="34" charset="0"/>
            </a:endParaRPr>
          </a:p>
          <a:p>
            <a:pPr marL="457200" indent="-457200">
              <a:spcBef>
                <a:spcPct val="50000"/>
              </a:spcBef>
              <a:buFont typeface="+mj-lt"/>
              <a:buAutoNum type="arabicPeriod"/>
              <a:defRPr/>
            </a:pPr>
            <a:r>
              <a:rPr lang="de-DE" dirty="0" smtClean="0">
                <a:latin typeface="Arial" panose="020B0604020202020204" pitchFamily="34" charset="0"/>
                <a:cs typeface="Arial" panose="020B0604020202020204" pitchFamily="34" charset="0"/>
              </a:rPr>
              <a:t>Zukunftsfähig trotz Einnahmenrückgang</a:t>
            </a:r>
          </a:p>
          <a:p>
            <a:pPr marL="457200" indent="-457200">
              <a:spcBef>
                <a:spcPct val="50000"/>
              </a:spcBef>
              <a:buFont typeface="+mj-lt"/>
              <a:buAutoNum type="arabicPeriod"/>
              <a:defRPr/>
            </a:pPr>
            <a:r>
              <a:rPr lang="de-DE" dirty="0" smtClean="0">
                <a:latin typeface="Arial" panose="020B0604020202020204" pitchFamily="34" charset="0"/>
                <a:cs typeface="Arial" panose="020B0604020202020204" pitchFamily="34" charset="0"/>
              </a:rPr>
              <a:t>Verteilung der Kirchensteuermittel in der Erzdiözese Freiburg</a:t>
            </a:r>
          </a:p>
          <a:p>
            <a:pPr lvl="1">
              <a:spcBef>
                <a:spcPct val="50000"/>
              </a:spcBef>
              <a:defRPr/>
            </a:pPr>
            <a:r>
              <a:rPr lang="de-DE" dirty="0" smtClean="0">
                <a:latin typeface="Arial" panose="020B0604020202020204" pitchFamily="34" charset="0"/>
                <a:cs typeface="Arial" panose="020B0604020202020204" pitchFamily="34" charset="0"/>
              </a:rPr>
              <a:t>2.1.  Schlüsselzuweisungen (monatlich)</a:t>
            </a:r>
          </a:p>
          <a:p>
            <a:pPr lvl="1">
              <a:spcBef>
                <a:spcPct val="50000"/>
              </a:spcBef>
              <a:defRPr/>
            </a:pPr>
            <a:r>
              <a:rPr lang="de-DE" dirty="0" smtClean="0">
                <a:latin typeface="Arial" panose="020B0604020202020204" pitchFamily="34" charset="0"/>
                <a:cs typeface="Arial" panose="020B0604020202020204" pitchFamily="34" charset="0"/>
              </a:rPr>
              <a:t>2.2.  Zuschüsse aus Bauförderfonds (für Bauprojekten)</a:t>
            </a:r>
          </a:p>
          <a:p>
            <a:pPr lvl="1">
              <a:spcBef>
                <a:spcPct val="50000"/>
              </a:spcBef>
              <a:defRPr/>
            </a:pPr>
            <a:r>
              <a:rPr lang="de-DE" dirty="0" smtClean="0">
                <a:latin typeface="Arial" panose="020B0604020202020204" pitchFamily="34" charset="0"/>
                <a:cs typeface="Arial" panose="020B0604020202020204" pitchFamily="34" charset="0"/>
              </a:rPr>
              <a:t>2.3.	 Ausgleichsstock (bei negativer Haushaltslage)</a:t>
            </a:r>
          </a:p>
          <a:p>
            <a:pPr marL="457200" indent="-457200">
              <a:spcBef>
                <a:spcPct val="50000"/>
              </a:spcBef>
              <a:buFont typeface="+mj-lt"/>
              <a:buAutoNum type="arabicPeriod"/>
              <a:defRPr/>
            </a:pPr>
            <a:r>
              <a:rPr lang="de-DE" dirty="0" smtClean="0">
                <a:latin typeface="Arial" panose="020B0604020202020204" pitchFamily="34" charset="0"/>
                <a:cs typeface="Arial" panose="020B0604020202020204" pitchFamily="34" charset="0"/>
              </a:rPr>
              <a:t>Haushaltsplanung 2020/2021</a:t>
            </a:r>
          </a:p>
          <a:p>
            <a:pPr marL="457200" indent="-457200">
              <a:spcBef>
                <a:spcPct val="50000"/>
              </a:spcBef>
              <a:buFont typeface="+mj-lt"/>
              <a:buAutoNum type="arabicPeriod"/>
              <a:defRPr/>
            </a:pPr>
            <a:r>
              <a:rPr lang="de-DE" dirty="0" smtClean="0">
                <a:latin typeface="Arial" panose="020B0604020202020204" pitchFamily="34" charset="0"/>
                <a:cs typeface="Arial" panose="020B0604020202020204" pitchFamily="34" charset="0"/>
              </a:rPr>
              <a:t>Jahresabschluss</a:t>
            </a:r>
          </a:p>
          <a:p>
            <a:pPr marL="457200" indent="-457200">
              <a:spcBef>
                <a:spcPct val="50000"/>
              </a:spcBef>
              <a:buFont typeface="+mj-lt"/>
              <a:buAutoNum type="arabicPeriod"/>
              <a:defRPr/>
            </a:pPr>
            <a:r>
              <a:rPr lang="de-DE" dirty="0" smtClean="0">
                <a:latin typeface="Arial" panose="020B0604020202020204" pitchFamily="34" charset="0"/>
                <a:cs typeface="Arial" panose="020B0604020202020204" pitchFamily="34" charset="0"/>
              </a:rPr>
              <a:t>Stiftungsrat - Aufgaben</a:t>
            </a:r>
          </a:p>
          <a:p>
            <a:pPr marL="457200" indent="-457200">
              <a:spcBef>
                <a:spcPct val="50000"/>
              </a:spcBef>
              <a:buFont typeface="+mj-lt"/>
              <a:buAutoNum type="arabicPeriod"/>
              <a:defRPr/>
            </a:pPr>
            <a:endParaRPr lang="de-DE" dirty="0" smtClean="0">
              <a:latin typeface="Arial" panose="020B0604020202020204" pitchFamily="34" charset="0"/>
              <a:cs typeface="Arial" panose="020B0604020202020204" pitchFamily="34" charset="0"/>
            </a:endParaRPr>
          </a:p>
        </p:txBody>
      </p:sp>
      <p:sp>
        <p:nvSpPr>
          <p:cNvPr id="6" name="Datumsplatzhalter 1"/>
          <p:cNvSpPr txBox="1">
            <a:spLocks/>
          </p:cNvSpPr>
          <p:nvPr/>
        </p:nvSpPr>
        <p:spPr>
          <a:xfrm>
            <a:off x="6324600" y="6477000"/>
            <a:ext cx="2590800" cy="228600"/>
          </a:xfrm>
          <a:prstGeom prst="rect">
            <a:avLst/>
          </a:prstGeom>
          <a:noFill/>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C249B99C-B908-4707-910D-7E6BF67BE7A4}" type="datetime4">
              <a:rPr lang="de-DE" sz="1000" smtClean="0"/>
              <a:pPr/>
              <a:t>16. Oktober 2020</a:t>
            </a:fld>
            <a:r>
              <a:rPr lang="de-DE" sz="1000" smtClean="0"/>
              <a:t> / Seite: </a:t>
            </a:r>
            <a:fld id="{1EC83CF2-A4F9-45F4-A645-9B4D1248433F}" type="slidenum">
              <a:rPr lang="de-DE" sz="1000" smtClean="0"/>
              <a:pPr/>
              <a:t>2</a:t>
            </a:fld>
            <a:endParaRPr lang="de-DE" sz="1000" dirty="0" smtClean="0"/>
          </a:p>
        </p:txBody>
      </p:sp>
      <p:sp>
        <p:nvSpPr>
          <p:cNvPr id="7"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8"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Textfeld 5"/>
          <p:cNvSpPr txBox="1"/>
          <p:nvPr/>
        </p:nvSpPr>
        <p:spPr>
          <a:xfrm>
            <a:off x="827584" y="1300698"/>
            <a:ext cx="5976664" cy="369332"/>
          </a:xfrm>
          <a:prstGeom prst="rect">
            <a:avLst/>
          </a:prstGeom>
          <a:noFill/>
        </p:spPr>
        <p:txBody>
          <a:bodyPr wrap="square" rtlCol="0">
            <a:spAutoFit/>
          </a:bodyPr>
          <a:lstStyle/>
          <a:p>
            <a:r>
              <a:rPr lang="de-DE" b="1" u="sng" dirty="0" smtClean="0"/>
              <a:t>1. Zukunftsfähig trotz Einnahmenrückgang</a:t>
            </a:r>
            <a:endParaRPr lang="de-DE" b="1" u="sng" dirty="0"/>
          </a:p>
        </p:txBody>
      </p:sp>
      <p:sp>
        <p:nvSpPr>
          <p:cNvPr id="7" name="Textfeld 6"/>
          <p:cNvSpPr txBox="1"/>
          <p:nvPr/>
        </p:nvSpPr>
        <p:spPr>
          <a:xfrm>
            <a:off x="1043608" y="1964353"/>
            <a:ext cx="7128792" cy="4185761"/>
          </a:xfrm>
          <a:prstGeom prst="rect">
            <a:avLst/>
          </a:prstGeom>
          <a:noFill/>
        </p:spPr>
        <p:txBody>
          <a:bodyPr wrap="square" rtlCol="0">
            <a:spAutoFit/>
          </a:bodyPr>
          <a:lstStyle/>
          <a:p>
            <a:pPr marL="171450" indent="-171450">
              <a:buFont typeface="Arial" panose="020B0604020202020204" pitchFamily="34" charset="0"/>
              <a:buChar char="•"/>
            </a:pPr>
            <a:r>
              <a:rPr lang="de-DE" sz="1400" dirty="0" smtClean="0"/>
              <a:t>Koordinierte Mitglieder- und Kirchensteuervorausberechnung für die Kath. und </a:t>
            </a:r>
            <a:r>
              <a:rPr lang="de-DE" sz="1400" dirty="0" err="1" smtClean="0"/>
              <a:t>Evang</a:t>
            </a:r>
            <a:r>
              <a:rPr lang="de-DE" sz="1400" dirty="0" smtClean="0"/>
              <a:t>. Kirche in Deutschland durch das Forschungszentrum Generationenverträge (FZG) der Albert-Ludwig-Universität Freiburg (</a:t>
            </a:r>
            <a:r>
              <a:rPr lang="de-DE" sz="1400" dirty="0"/>
              <a:t>Studie unter Leitung von Prof. Dr. Bernd </a:t>
            </a:r>
            <a:r>
              <a:rPr lang="de-DE" sz="1400" dirty="0" err="1" smtClean="0"/>
              <a:t>Raffelhüschen</a:t>
            </a:r>
            <a:r>
              <a:rPr lang="de-DE" sz="1400" dirty="0" smtClean="0"/>
              <a:t> am 02. Mai 2019 veröffentlicht)</a:t>
            </a:r>
          </a:p>
          <a:p>
            <a:pPr marL="171450" indent="-171450">
              <a:buFont typeface="Arial" panose="020B0604020202020204" pitchFamily="34" charset="0"/>
              <a:buChar char="•"/>
            </a:pPr>
            <a:endParaRPr lang="de-DE" sz="1400" dirty="0"/>
          </a:p>
          <a:p>
            <a:pPr marL="171450" indent="-171450">
              <a:buFont typeface="Arial" panose="020B0604020202020204" pitchFamily="34" charset="0"/>
              <a:buChar char="•"/>
            </a:pPr>
            <a:r>
              <a:rPr lang="de-DE" sz="1400" dirty="0" smtClean="0"/>
              <a:t>Ergebnis:</a:t>
            </a:r>
            <a:endParaRPr lang="de-DE" sz="1400" b="1" dirty="0" smtClean="0"/>
          </a:p>
          <a:p>
            <a:pPr marL="628650" lvl="1" indent="-171450">
              <a:buFont typeface="Arial" panose="020B0604020202020204" pitchFamily="34" charset="0"/>
              <a:buChar char="•"/>
            </a:pPr>
            <a:r>
              <a:rPr lang="de-DE" sz="1400" b="1" dirty="0"/>
              <a:t>b</a:t>
            </a:r>
            <a:r>
              <a:rPr lang="de-DE" sz="1400" b="1" dirty="0" smtClean="0"/>
              <a:t>is 2060:  </a:t>
            </a:r>
            <a:r>
              <a:rPr lang="de-DE" sz="1400" b="1" dirty="0"/>
              <a:t>– </a:t>
            </a:r>
            <a:r>
              <a:rPr lang="de-DE" sz="1400" b="1" dirty="0" smtClean="0"/>
              <a:t>50 </a:t>
            </a:r>
            <a:r>
              <a:rPr lang="de-DE" sz="1400" b="1" dirty="0"/>
              <a:t>% </a:t>
            </a:r>
            <a:r>
              <a:rPr lang="de-DE" sz="1400" b="1" dirty="0" smtClean="0"/>
              <a:t>Mitglieder </a:t>
            </a:r>
            <a:r>
              <a:rPr lang="de-DE" sz="1400" b="1" dirty="0"/>
              <a:t>bzw. </a:t>
            </a:r>
            <a:r>
              <a:rPr lang="de-DE" sz="1400" b="1" dirty="0" smtClean="0"/>
              <a:t>Kirchensteuereinnahmen</a:t>
            </a:r>
          </a:p>
          <a:p>
            <a:pPr marL="628650" lvl="1" indent="-171450">
              <a:buFont typeface="Arial" panose="020B0604020202020204" pitchFamily="34" charset="0"/>
              <a:buChar char="•"/>
            </a:pPr>
            <a:r>
              <a:rPr lang="de-DE" sz="1400" dirty="0" smtClean="0"/>
              <a:t>Demografische Entwicklung </a:t>
            </a:r>
            <a:r>
              <a:rPr lang="de-DE" sz="1400" u="sng" dirty="0" smtClean="0"/>
              <a:t>kaum</a:t>
            </a:r>
            <a:r>
              <a:rPr lang="de-DE" sz="1400" dirty="0" smtClean="0"/>
              <a:t> zu beeinflussen</a:t>
            </a:r>
          </a:p>
          <a:p>
            <a:pPr marL="628650" lvl="1" indent="-171450">
              <a:buFont typeface="Arial" panose="020B0604020202020204" pitchFamily="34" charset="0"/>
              <a:buChar char="•"/>
            </a:pPr>
            <a:r>
              <a:rPr lang="de-DE" sz="1400" dirty="0" smtClean="0"/>
              <a:t>Entwicklung der Tauf- und Austrittszahlen </a:t>
            </a:r>
            <a:r>
              <a:rPr lang="de-DE" sz="1400" u="sng" dirty="0" smtClean="0"/>
              <a:t>teilweise</a:t>
            </a:r>
            <a:r>
              <a:rPr lang="de-DE" sz="1400" dirty="0" smtClean="0"/>
              <a:t> beeinflussbar</a:t>
            </a:r>
          </a:p>
          <a:p>
            <a:pPr marL="628650" lvl="1" indent="-171450">
              <a:buFont typeface="Arial" panose="020B0604020202020204" pitchFamily="34" charset="0"/>
              <a:buChar char="•"/>
            </a:pPr>
            <a:r>
              <a:rPr lang="de-DE" sz="1400" b="1" dirty="0" smtClean="0"/>
              <a:t>„In den kommenden 2 Jahrzehnten weiterhin Ressourcen zur Umgestaltung vorhanden, die es klug einzusetzen gilt“</a:t>
            </a:r>
          </a:p>
          <a:p>
            <a:endParaRPr lang="de-DE" sz="1400" dirty="0" smtClean="0"/>
          </a:p>
          <a:p>
            <a:pPr marL="171450" indent="-171450">
              <a:buFont typeface="Arial" panose="020B0604020202020204" pitchFamily="34" charset="0"/>
              <a:buChar char="•"/>
            </a:pPr>
            <a:r>
              <a:rPr lang="de-DE" sz="1400" dirty="0" smtClean="0"/>
              <a:t>Finanz- und Vermögensstrategie der Erzdiözese Freiburg mit einer vorausschauenden Finanzplanung</a:t>
            </a:r>
          </a:p>
          <a:p>
            <a:pPr marL="171450" indent="-171450">
              <a:buFont typeface="Arial" panose="020B0604020202020204" pitchFamily="34" charset="0"/>
              <a:buChar char="•"/>
            </a:pPr>
            <a:endParaRPr lang="de-DE" sz="1400" dirty="0" smtClean="0"/>
          </a:p>
          <a:p>
            <a:pPr marL="171450" indent="-171450">
              <a:buFont typeface="Arial" panose="020B0604020202020204" pitchFamily="34" charset="0"/>
              <a:buChar char="•"/>
            </a:pPr>
            <a:r>
              <a:rPr lang="de-DE" sz="1400" b="1" dirty="0" smtClean="0"/>
              <a:t>Zielsetzung der Erzdiözese Freiburg: „notwendige Aufgaben in Seelsorge, Verkündigung und Caritas langfristig erfüllen“</a:t>
            </a:r>
          </a:p>
          <a:p>
            <a:pPr marL="171450" indent="-171450">
              <a:buFont typeface="Arial" panose="020B0604020202020204" pitchFamily="34" charset="0"/>
              <a:buChar char="•"/>
            </a:pPr>
            <a:endParaRPr lang="de-DE" sz="1400" dirty="0" smtClean="0"/>
          </a:p>
          <a:p>
            <a:pPr marL="171450" indent="-171450">
              <a:buFont typeface="Arial" panose="020B0604020202020204" pitchFamily="34" charset="0"/>
              <a:buChar char="•"/>
            </a:pPr>
            <a:r>
              <a:rPr lang="de-DE" sz="1400" dirty="0" smtClean="0"/>
              <a:t>„Kirchenentwicklung 2030“ mit den Projekten „Pastoral 2030“ und „Verwaltung 2030</a:t>
            </a:r>
            <a:r>
              <a:rPr lang="de-DE" sz="1400" dirty="0" smtClean="0"/>
              <a:t>“</a:t>
            </a:r>
            <a:endParaRPr lang="de-DE" sz="1400" dirty="0" smtClean="0"/>
          </a:p>
        </p:txBody>
      </p:sp>
      <p:sp>
        <p:nvSpPr>
          <p:cNvPr id="8" name="Datumsplatzhalter 1"/>
          <p:cNvSpPr txBox="1">
            <a:spLocks/>
          </p:cNvSpPr>
          <p:nvPr/>
        </p:nvSpPr>
        <p:spPr>
          <a:xfrm>
            <a:off x="6324600" y="6453336"/>
            <a:ext cx="2590800" cy="228600"/>
          </a:xfrm>
          <a:prstGeom prst="rect">
            <a:avLst/>
          </a:prstGeom>
          <a:noFill/>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C249B99C-B908-4707-910D-7E6BF67BE7A4}" type="datetime4">
              <a:rPr lang="de-DE" sz="1000" smtClean="0"/>
              <a:pPr/>
              <a:t>16. Oktober 2020</a:t>
            </a:fld>
            <a:r>
              <a:rPr lang="de-DE" sz="1000" smtClean="0"/>
              <a:t> / Seite: </a:t>
            </a:r>
            <a:fld id="{1EC83CF2-A4F9-45F4-A645-9B4D1248433F}" type="slidenum">
              <a:rPr lang="de-DE" sz="1000" smtClean="0"/>
              <a:pPr/>
              <a:t>3</a:t>
            </a:fld>
            <a:endParaRPr lang="de-DE" sz="1000" dirty="0" smtClean="0"/>
          </a:p>
        </p:txBody>
      </p:sp>
      <p:sp>
        <p:nvSpPr>
          <p:cNvPr id="9"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0"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kt 2"/>
          <p:cNvGraphicFramePr>
            <a:graphicFrameLocks noChangeAspect="1"/>
          </p:cNvGraphicFramePr>
          <p:nvPr>
            <p:extLst>
              <p:ext uri="{D42A27DB-BD31-4B8C-83A1-F6EECF244321}">
                <p14:modId xmlns:p14="http://schemas.microsoft.com/office/powerpoint/2010/main" val="2777221410"/>
              </p:ext>
            </p:extLst>
          </p:nvPr>
        </p:nvGraphicFramePr>
        <p:xfrm>
          <a:off x="609600" y="2208213"/>
          <a:ext cx="7278688" cy="3609975"/>
        </p:xfrm>
        <a:graphic>
          <a:graphicData uri="http://schemas.openxmlformats.org/presentationml/2006/ole">
            <mc:AlternateContent xmlns:mc="http://schemas.openxmlformats.org/markup-compatibility/2006">
              <mc:Choice xmlns:v="urn:schemas-microsoft-com:vml" Requires="v">
                <p:oleObj spid="_x0000_s3142" name="Diagramm" r:id="rId4" imgW="9382030" imgH="4657725" progId="Excel.Chart.8">
                  <p:embed/>
                </p:oleObj>
              </mc:Choice>
              <mc:Fallback>
                <p:oleObj name="Diagramm" r:id="rId4" imgW="9382030" imgH="4657725" progId="Excel.Chart.8">
                  <p:embed/>
                  <p:pic>
                    <p:nvPicPr>
                      <p:cNvPr id="0" name="Objekt 2"/>
                      <p:cNvPicPr>
                        <a:picLocks noChangeAspect="1" noChangeArrowheads="1"/>
                      </p:cNvPicPr>
                      <p:nvPr/>
                    </p:nvPicPr>
                    <p:blipFill>
                      <a:blip r:embed="rId5"/>
                      <a:srcRect/>
                      <a:stretch>
                        <a:fillRect/>
                      </a:stretch>
                    </p:blipFill>
                    <p:spPr bwMode="auto">
                      <a:xfrm>
                        <a:off x="609600" y="2208213"/>
                        <a:ext cx="7278688" cy="3609975"/>
                      </a:xfrm>
                      <a:prstGeom prst="rect">
                        <a:avLst/>
                      </a:prstGeom>
                      <a:noFill/>
                      <a:ln>
                        <a:noFill/>
                      </a:ln>
                      <a:extLst/>
                    </p:spPr>
                  </p:pic>
                </p:oleObj>
              </mc:Fallback>
            </mc:AlternateContent>
          </a:graphicData>
        </a:graphic>
      </p:graphicFrame>
      <p:sp>
        <p:nvSpPr>
          <p:cNvPr id="5" name="Textfeld 4"/>
          <p:cNvSpPr txBox="1"/>
          <p:nvPr/>
        </p:nvSpPr>
        <p:spPr>
          <a:xfrm>
            <a:off x="4572000" y="4025046"/>
            <a:ext cx="1426324" cy="307975"/>
          </a:xfrm>
          <a:prstGeom prst="rect">
            <a:avLst/>
          </a:prstGeom>
          <a:noFill/>
        </p:spPr>
        <p:txBody>
          <a:bodyPr wrap="square">
            <a:spAutoFit/>
          </a:bodyPr>
          <a:lstStyle/>
          <a:p>
            <a:pPr>
              <a:defRPr/>
            </a:pPr>
            <a:r>
              <a:rPr lang="de-DE" sz="1400" dirty="0">
                <a:latin typeface="+mn-lt"/>
              </a:rPr>
              <a:t>Anteil </a:t>
            </a:r>
            <a:r>
              <a:rPr lang="de-DE" sz="1400" dirty="0" smtClean="0">
                <a:latin typeface="+mn-lt"/>
              </a:rPr>
              <a:t>Erzdiözese</a:t>
            </a:r>
            <a:endParaRPr lang="de-DE" sz="1400" dirty="0">
              <a:latin typeface="+mn-lt"/>
            </a:endParaRPr>
          </a:p>
        </p:txBody>
      </p:sp>
      <p:sp>
        <p:nvSpPr>
          <p:cNvPr id="7" name="Textfeld 6"/>
          <p:cNvSpPr txBox="1"/>
          <p:nvPr/>
        </p:nvSpPr>
        <p:spPr>
          <a:xfrm>
            <a:off x="6398619" y="4554664"/>
            <a:ext cx="2016125" cy="646331"/>
          </a:xfrm>
          <a:prstGeom prst="rect">
            <a:avLst/>
          </a:prstGeom>
          <a:solidFill>
            <a:schemeClr val="accent1"/>
          </a:solidFill>
        </p:spPr>
        <p:txBody>
          <a:bodyPr wrap="square">
            <a:spAutoFit/>
          </a:bodyPr>
          <a:lstStyle/>
          <a:p>
            <a:pPr>
              <a:defRPr/>
            </a:pPr>
            <a:r>
              <a:rPr lang="de-DE" sz="1200" dirty="0" smtClean="0">
                <a:latin typeface="Arial" panose="020B0604020202020204" pitchFamily="34" charset="0"/>
                <a:cs typeface="Arial" panose="020B0604020202020204" pitchFamily="34" charset="0"/>
              </a:rPr>
              <a:t>Kirchensteueraufkommen Gesamt:</a:t>
            </a:r>
            <a:endParaRPr lang="de-DE" sz="1200" dirty="0">
              <a:latin typeface="Arial" panose="020B0604020202020204" pitchFamily="34" charset="0"/>
              <a:cs typeface="Arial" panose="020B0604020202020204" pitchFamily="34" charset="0"/>
            </a:endParaRPr>
          </a:p>
          <a:p>
            <a:pPr>
              <a:defRPr/>
            </a:pPr>
            <a:r>
              <a:rPr lang="de-DE" sz="1200" dirty="0" smtClean="0">
                <a:latin typeface="Arial" panose="020B0604020202020204" pitchFamily="34" charset="0"/>
                <a:cs typeface="Arial" panose="020B0604020202020204" pitchFamily="34" charset="0"/>
              </a:rPr>
              <a:t>2017 </a:t>
            </a:r>
            <a:r>
              <a:rPr lang="de-DE" sz="1200" dirty="0">
                <a:latin typeface="Arial" panose="020B0604020202020204" pitchFamily="34" charset="0"/>
                <a:cs typeface="Arial" panose="020B0604020202020204" pitchFamily="34" charset="0"/>
              </a:rPr>
              <a:t>= </a:t>
            </a:r>
            <a:r>
              <a:rPr lang="de-DE" sz="1200" dirty="0" smtClean="0">
                <a:latin typeface="Arial" panose="020B0604020202020204" pitchFamily="34" charset="0"/>
                <a:cs typeface="Arial" panose="020B0604020202020204" pitchFamily="34" charset="0"/>
              </a:rPr>
              <a:t>524.700.000 €</a:t>
            </a:r>
            <a:endParaRPr lang="de-DE" sz="1200" dirty="0">
              <a:latin typeface="Arial" panose="020B0604020202020204" pitchFamily="34" charset="0"/>
              <a:cs typeface="Arial" panose="020B0604020202020204" pitchFamily="34" charset="0"/>
            </a:endParaRPr>
          </a:p>
        </p:txBody>
      </p:sp>
      <p:sp>
        <p:nvSpPr>
          <p:cNvPr id="12" name="Textfeld 11"/>
          <p:cNvSpPr txBox="1"/>
          <p:nvPr/>
        </p:nvSpPr>
        <p:spPr>
          <a:xfrm>
            <a:off x="785813" y="1271280"/>
            <a:ext cx="7458595" cy="584775"/>
          </a:xfrm>
          <a:prstGeom prst="rect">
            <a:avLst/>
          </a:prstGeom>
          <a:noFill/>
        </p:spPr>
        <p:txBody>
          <a:bodyPr wrap="square" rtlCol="0">
            <a:spAutoFit/>
          </a:bodyPr>
          <a:lstStyle/>
          <a:p>
            <a:r>
              <a:rPr lang="de-DE" b="1" u="sng" dirty="0" smtClean="0"/>
              <a:t>2. Verteilung der Kirchensteuermittel in der Erzdiözese Freiburg </a:t>
            </a:r>
            <a:r>
              <a:rPr lang="de-DE" sz="1400" b="1" u="sng" dirty="0" smtClean="0"/>
              <a:t>(am Beispiel Jahr 2017):</a:t>
            </a:r>
            <a:endParaRPr lang="de-DE" sz="1400" b="1" u="sng" dirty="0"/>
          </a:p>
        </p:txBody>
      </p:sp>
      <p:sp>
        <p:nvSpPr>
          <p:cNvPr id="9" name="Text Box 58"/>
          <p:cNvSpPr txBox="1">
            <a:spLocks noChangeArrowheads="1"/>
          </p:cNvSpPr>
          <p:nvPr/>
        </p:nvSpPr>
        <p:spPr bwMode="auto">
          <a:xfrm rot="20367606">
            <a:off x="5009120" y="3577598"/>
            <a:ext cx="1114408"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DE" altLang="de-DE" sz="900" dirty="0" smtClean="0">
                <a:latin typeface="+mn-lt"/>
              </a:rPr>
              <a:t>Ausgleichsstock 3 %</a:t>
            </a:r>
            <a:endParaRPr lang="de-DE" altLang="de-DE" sz="900" dirty="0">
              <a:latin typeface="+mn-lt"/>
            </a:endParaRPr>
          </a:p>
        </p:txBody>
      </p:sp>
      <p:sp>
        <p:nvSpPr>
          <p:cNvPr id="2" name="Textfeld 1"/>
          <p:cNvSpPr txBox="1"/>
          <p:nvPr/>
        </p:nvSpPr>
        <p:spPr>
          <a:xfrm>
            <a:off x="971600" y="5849481"/>
            <a:ext cx="7715200" cy="461665"/>
          </a:xfrm>
          <a:prstGeom prst="rect">
            <a:avLst/>
          </a:prstGeom>
          <a:noFill/>
        </p:spPr>
        <p:txBody>
          <a:bodyPr wrap="square" rtlCol="0">
            <a:spAutoFit/>
          </a:bodyPr>
          <a:lstStyle/>
          <a:p>
            <a:r>
              <a:rPr lang="de-DE" sz="1200" dirty="0" smtClean="0"/>
              <a:t>Die Gelder aus dem Bauförderfonds und dem Ausgleichsstock werden neben den nicht über die Punktequote ausbezahlten Schlüsselzuweisungen von der Erzdiözese treuhänderisch für die Kirchengemeinden verwaltet.</a:t>
            </a:r>
            <a:endParaRPr lang="de-DE" sz="1200" dirty="0"/>
          </a:p>
        </p:txBody>
      </p:sp>
      <p:sp>
        <p:nvSpPr>
          <p:cNvPr id="11" name="Textfeld 10"/>
          <p:cNvSpPr txBox="1"/>
          <p:nvPr/>
        </p:nvSpPr>
        <p:spPr>
          <a:xfrm>
            <a:off x="785813" y="1841663"/>
            <a:ext cx="7458595" cy="276999"/>
          </a:xfrm>
          <a:prstGeom prst="rect">
            <a:avLst/>
          </a:prstGeom>
          <a:noFill/>
        </p:spPr>
        <p:txBody>
          <a:bodyPr wrap="square" rtlCol="0">
            <a:spAutoFit/>
          </a:bodyPr>
          <a:lstStyle/>
          <a:p>
            <a:r>
              <a:rPr lang="de-DE" sz="1200" u="sng" dirty="0" smtClean="0"/>
              <a:t>Hinweis: </a:t>
            </a:r>
            <a:r>
              <a:rPr lang="de-DE" sz="1200" dirty="0" smtClean="0"/>
              <a:t>theoretische Darstellung, da der BFF erst zum 01.01.2020 errichtet worden ist.</a:t>
            </a:r>
            <a:endParaRPr lang="de-DE" sz="1050" dirty="0"/>
          </a:p>
        </p:txBody>
      </p:sp>
      <p:sp>
        <p:nvSpPr>
          <p:cNvPr id="13" name="Datumsplatzhalter 1"/>
          <p:cNvSpPr txBox="1">
            <a:spLocks/>
          </p:cNvSpPr>
          <p:nvPr/>
        </p:nvSpPr>
        <p:spPr>
          <a:xfrm>
            <a:off x="6324600" y="6477000"/>
            <a:ext cx="2590800" cy="228600"/>
          </a:xfrm>
          <a:prstGeom prst="rect">
            <a:avLst/>
          </a:prstGeom>
          <a:noFill/>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C249B99C-B908-4707-910D-7E6BF67BE7A4}" type="datetime4">
              <a:rPr lang="de-DE" sz="1000" smtClean="0"/>
              <a:pPr/>
              <a:t>16. Oktober 2020</a:t>
            </a:fld>
            <a:r>
              <a:rPr lang="de-DE" sz="1000" smtClean="0"/>
              <a:t> / Seite: </a:t>
            </a:r>
            <a:fld id="{1EC83CF2-A4F9-45F4-A645-9B4D1248433F}" type="slidenum">
              <a:rPr lang="de-DE" sz="1000" smtClean="0"/>
              <a:pPr/>
              <a:t>4</a:t>
            </a:fld>
            <a:endParaRPr lang="de-DE" sz="1000" dirty="0" smtClean="0"/>
          </a:p>
        </p:txBody>
      </p:sp>
      <p:sp>
        <p:nvSpPr>
          <p:cNvPr id="14"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5"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55576" y="1558400"/>
            <a:ext cx="8208912" cy="1538883"/>
          </a:xfrm>
          <a:prstGeom prst="rect">
            <a:avLst/>
          </a:prstGeom>
          <a:noFill/>
        </p:spPr>
        <p:txBody>
          <a:bodyPr wrap="square" rtlCol="0">
            <a:spAutoFit/>
          </a:bodyPr>
          <a:lstStyle/>
          <a:p>
            <a:r>
              <a:rPr lang="de-DE" sz="1400" dirty="0" smtClean="0"/>
              <a:t>Die Verteilung der Kirchensteuermittel auf die Kirchengemeinde in der Schlüsselzuweisungsordnung geregelt. Die Zuweisung erfolgt nach einem Punktesystem mit einer festen Punktequote (Euro/Punkt), die von der Kirchensteuervertretung für den Haushaltszeitraum festgelegt werden.</a:t>
            </a:r>
          </a:p>
          <a:p>
            <a:endParaRPr lang="de-DE" sz="400" dirty="0" smtClean="0"/>
          </a:p>
          <a:p>
            <a:pPr marL="171450" indent="-171450">
              <a:buFont typeface="Arial" panose="020B0604020202020204" pitchFamily="34" charset="0"/>
              <a:buChar char="•"/>
            </a:pPr>
            <a:r>
              <a:rPr lang="de-DE" sz="1200" dirty="0" smtClean="0"/>
              <a:t>Katholikenzahl</a:t>
            </a:r>
          </a:p>
          <a:p>
            <a:pPr marL="171450" indent="-171450">
              <a:buFont typeface="Arial" panose="020B0604020202020204" pitchFamily="34" charset="0"/>
              <a:buChar char="•"/>
            </a:pPr>
            <a:r>
              <a:rPr lang="de-DE" sz="1200" dirty="0" smtClean="0"/>
              <a:t>Gebäudebestand (Kirchen, Kapellen, Gemeinderäume, Pfarrhäuser, …)</a:t>
            </a:r>
          </a:p>
          <a:p>
            <a:pPr marL="171450" indent="-171450">
              <a:buFont typeface="Arial" panose="020B0604020202020204" pitchFamily="34" charset="0"/>
              <a:buChar char="•"/>
            </a:pPr>
            <a:r>
              <a:rPr lang="de-DE" sz="1200" dirty="0" smtClean="0"/>
              <a:t>Sondereinrichtungen (z.B. Kindergärten, …)</a:t>
            </a:r>
          </a:p>
          <a:p>
            <a:pPr marL="171450" indent="-171450">
              <a:buFont typeface="Arial" panose="020B0604020202020204" pitchFamily="34" charset="0"/>
              <a:buChar char="•"/>
            </a:pPr>
            <a:r>
              <a:rPr lang="de-DE" sz="1200" dirty="0"/>
              <a:t>Allgemein für sozial caritative </a:t>
            </a:r>
            <a:r>
              <a:rPr lang="de-DE" sz="1200" dirty="0" smtClean="0"/>
              <a:t>Aufgaben</a:t>
            </a:r>
          </a:p>
        </p:txBody>
      </p:sp>
      <p:sp>
        <p:nvSpPr>
          <p:cNvPr id="12" name="Textfeld 11"/>
          <p:cNvSpPr txBox="1"/>
          <p:nvPr/>
        </p:nvSpPr>
        <p:spPr>
          <a:xfrm>
            <a:off x="757908" y="1106205"/>
            <a:ext cx="6912768" cy="369332"/>
          </a:xfrm>
          <a:prstGeom prst="rect">
            <a:avLst/>
          </a:prstGeom>
          <a:noFill/>
        </p:spPr>
        <p:txBody>
          <a:bodyPr wrap="square" rtlCol="0">
            <a:spAutoFit/>
          </a:bodyPr>
          <a:lstStyle/>
          <a:p>
            <a:r>
              <a:rPr lang="de-DE" b="1" u="sng" dirty="0" smtClean="0"/>
              <a:t>2.1. </a:t>
            </a:r>
            <a:r>
              <a:rPr lang="de-DE" b="1" u="sng" dirty="0" smtClean="0">
                <a:latin typeface="Arial" panose="020B0604020202020204" pitchFamily="34" charset="0"/>
                <a:cs typeface="Arial" panose="020B0604020202020204" pitchFamily="34" charset="0"/>
              </a:rPr>
              <a:t>Schlüsselzuweisungen (monatlich)</a:t>
            </a:r>
            <a:endParaRPr lang="de-DE" b="1" u="sng" dirty="0">
              <a:latin typeface="Arial" panose="020B0604020202020204" pitchFamily="34" charset="0"/>
              <a:cs typeface="Arial" panose="020B0604020202020204" pitchFamily="34" charset="0"/>
            </a:endParaRPr>
          </a:p>
        </p:txBody>
      </p:sp>
      <p:pic>
        <p:nvPicPr>
          <p:cNvPr id="6" name="Grafik 5"/>
          <p:cNvPicPr>
            <a:picLocks noChangeAspect="1"/>
          </p:cNvPicPr>
          <p:nvPr/>
        </p:nvPicPr>
        <p:blipFill>
          <a:blip r:embed="rId3"/>
          <a:stretch>
            <a:fillRect/>
          </a:stretch>
        </p:blipFill>
        <p:spPr>
          <a:xfrm>
            <a:off x="1331640" y="3212976"/>
            <a:ext cx="6336704" cy="3026013"/>
          </a:xfrm>
          <a:prstGeom prst="rect">
            <a:avLst/>
          </a:prstGeom>
        </p:spPr>
      </p:pic>
      <p:sp>
        <p:nvSpPr>
          <p:cNvPr id="7" name="Datumsplatzhalter 1"/>
          <p:cNvSpPr txBox="1">
            <a:spLocks/>
          </p:cNvSpPr>
          <p:nvPr/>
        </p:nvSpPr>
        <p:spPr>
          <a:xfrm>
            <a:off x="6324600" y="6477000"/>
            <a:ext cx="2590800" cy="228600"/>
          </a:xfrm>
          <a:prstGeom prst="rect">
            <a:avLst/>
          </a:prstGeom>
          <a:noFill/>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C249B99C-B908-4707-910D-7E6BF67BE7A4}" type="datetime4">
              <a:rPr lang="de-DE" sz="1000" smtClean="0"/>
              <a:pPr/>
              <a:t>16. Oktober 2020</a:t>
            </a:fld>
            <a:r>
              <a:rPr lang="de-DE" sz="1000" smtClean="0"/>
              <a:t> / Seite: </a:t>
            </a:r>
            <a:fld id="{1EC83CF2-A4F9-45F4-A645-9B4D1248433F}" type="slidenum">
              <a:rPr lang="de-DE" sz="1000" smtClean="0"/>
              <a:pPr/>
              <a:t>5</a:t>
            </a:fld>
            <a:endParaRPr lang="de-DE" sz="1000" dirty="0" smtClean="0"/>
          </a:p>
        </p:txBody>
      </p:sp>
      <p:sp>
        <p:nvSpPr>
          <p:cNvPr id="8"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9"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40251506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87624" y="1628800"/>
            <a:ext cx="7499176" cy="2031325"/>
          </a:xfrm>
          <a:prstGeom prst="rect">
            <a:avLst/>
          </a:prstGeom>
          <a:noFill/>
        </p:spPr>
        <p:txBody>
          <a:bodyPr wrap="square" rtlCol="0">
            <a:spAutoFit/>
          </a:bodyPr>
          <a:lstStyle/>
          <a:p>
            <a:r>
              <a:rPr lang="de-DE" sz="1400" dirty="0" smtClean="0"/>
              <a:t>Unterstützung von Bauprojekten durch Zuschüsse in den „Ausführungsbestimmungen Bauförderfonds geregelt:</a:t>
            </a:r>
          </a:p>
          <a:p>
            <a:pPr marL="285750" indent="-285750">
              <a:buFont typeface="Arial" panose="020B0604020202020204" pitchFamily="34" charset="0"/>
              <a:buChar char="•"/>
            </a:pPr>
            <a:r>
              <a:rPr lang="de-DE" sz="1400" dirty="0" smtClean="0"/>
              <a:t>Genehmigungspflichtige Bauprojekte &gt; 15.000 Euro</a:t>
            </a:r>
          </a:p>
          <a:p>
            <a:pPr marL="285750" indent="-285750">
              <a:buFont typeface="Arial" panose="020B0604020202020204" pitchFamily="34" charset="0"/>
              <a:buChar char="•"/>
            </a:pPr>
            <a:r>
              <a:rPr lang="de-DE" sz="1400" dirty="0" smtClean="0"/>
              <a:t>Regelzuschüsse in Höhe von 10 – 33 %</a:t>
            </a:r>
          </a:p>
          <a:p>
            <a:pPr marL="285750" indent="-285750">
              <a:buFont typeface="Arial" panose="020B0604020202020204" pitchFamily="34" charset="0"/>
              <a:buChar char="•"/>
            </a:pPr>
            <a:r>
              <a:rPr lang="de-DE" sz="1400" dirty="0" smtClean="0"/>
              <a:t>Sonderzuschüsse in Höhe von bis zu 75 % bei: </a:t>
            </a:r>
          </a:p>
          <a:p>
            <a:pPr marL="742950" lvl="1" indent="-285750">
              <a:buFont typeface="Arial" panose="020B0604020202020204" pitchFamily="34" charset="0"/>
              <a:buChar char="•"/>
            </a:pPr>
            <a:r>
              <a:rPr lang="de-DE" sz="1400" dirty="0" smtClean="0"/>
              <a:t>Gefahrenabwehr </a:t>
            </a:r>
          </a:p>
          <a:p>
            <a:pPr marL="742950" lvl="1" indent="-285750">
              <a:buFont typeface="Arial" panose="020B0604020202020204" pitchFamily="34" charset="0"/>
              <a:buChar char="•"/>
            </a:pPr>
            <a:r>
              <a:rPr lang="de-DE" sz="1400" dirty="0" smtClean="0"/>
              <a:t>Gebäudeoptimierung bzw. bei energetisch nachhaltigen Projekten</a:t>
            </a:r>
          </a:p>
          <a:p>
            <a:pPr marL="742950" lvl="1" indent="-285750">
              <a:buFont typeface="Arial" panose="020B0604020202020204" pitchFamily="34" charset="0"/>
              <a:buChar char="•"/>
            </a:pPr>
            <a:r>
              <a:rPr lang="de-DE" sz="1400" dirty="0" smtClean="0"/>
              <a:t>Energie- und Brandschutzgutachten, Elektro-Checks,</a:t>
            </a:r>
          </a:p>
          <a:p>
            <a:pPr marL="742950" lvl="1" indent="-285750">
              <a:buFont typeface="Arial" panose="020B0604020202020204" pitchFamily="34" charset="0"/>
              <a:buChar char="•"/>
            </a:pPr>
            <a:r>
              <a:rPr lang="de-DE" sz="1400" dirty="0" smtClean="0"/>
              <a:t>Gebäudebestandserfassung</a:t>
            </a:r>
          </a:p>
        </p:txBody>
      </p:sp>
      <p:sp>
        <p:nvSpPr>
          <p:cNvPr id="12" name="Textfeld 11"/>
          <p:cNvSpPr txBox="1"/>
          <p:nvPr/>
        </p:nvSpPr>
        <p:spPr>
          <a:xfrm>
            <a:off x="1187624" y="1259468"/>
            <a:ext cx="6912768" cy="369332"/>
          </a:xfrm>
          <a:prstGeom prst="rect">
            <a:avLst/>
          </a:prstGeom>
          <a:noFill/>
        </p:spPr>
        <p:txBody>
          <a:bodyPr wrap="square" rtlCol="0">
            <a:spAutoFit/>
          </a:bodyPr>
          <a:lstStyle/>
          <a:p>
            <a:r>
              <a:rPr lang="de-DE" b="1" u="sng" dirty="0" smtClean="0"/>
              <a:t>2.2. Zuschüsse aus Bauförderfonds</a:t>
            </a:r>
            <a:r>
              <a:rPr lang="de-DE" b="1" u="sng" dirty="0" smtClean="0">
                <a:latin typeface="Arial" panose="020B0604020202020204" pitchFamily="34" charset="0"/>
                <a:cs typeface="Arial" panose="020B0604020202020204" pitchFamily="34" charset="0"/>
              </a:rPr>
              <a:t> (für Bauprojekte)</a:t>
            </a:r>
            <a:endParaRPr lang="de-DE" b="1" u="sng" dirty="0">
              <a:latin typeface="Arial" panose="020B0604020202020204" pitchFamily="34" charset="0"/>
              <a:cs typeface="Arial" panose="020B0604020202020204" pitchFamily="34" charset="0"/>
            </a:endParaRPr>
          </a:p>
        </p:txBody>
      </p:sp>
      <p:pic>
        <p:nvPicPr>
          <p:cNvPr id="5" name="Grafik 4"/>
          <p:cNvPicPr>
            <a:picLocks noChangeAspect="1"/>
          </p:cNvPicPr>
          <p:nvPr/>
        </p:nvPicPr>
        <p:blipFill>
          <a:blip r:embed="rId2"/>
          <a:stretch>
            <a:fillRect/>
          </a:stretch>
        </p:blipFill>
        <p:spPr>
          <a:xfrm>
            <a:off x="1691680" y="3733275"/>
            <a:ext cx="4104456" cy="2549924"/>
          </a:xfrm>
          <a:prstGeom prst="rect">
            <a:avLst/>
          </a:prstGeom>
        </p:spPr>
      </p:pic>
      <p:sp>
        <p:nvSpPr>
          <p:cNvPr id="7" name="Datumsplatzhalter 1"/>
          <p:cNvSpPr txBox="1">
            <a:spLocks/>
          </p:cNvSpPr>
          <p:nvPr/>
        </p:nvSpPr>
        <p:spPr>
          <a:xfrm>
            <a:off x="6324600" y="6477000"/>
            <a:ext cx="2590800" cy="228600"/>
          </a:xfrm>
          <a:prstGeom prst="rect">
            <a:avLst/>
          </a:prstGeom>
          <a:noFill/>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C249B99C-B908-4707-910D-7E6BF67BE7A4}" type="datetime4">
              <a:rPr lang="de-DE" sz="1000" smtClean="0"/>
              <a:pPr/>
              <a:t>16. Oktober 2020</a:t>
            </a:fld>
            <a:r>
              <a:rPr lang="de-DE" sz="1000" smtClean="0"/>
              <a:t> / Seite: </a:t>
            </a:r>
            <a:fld id="{1EC83CF2-A4F9-45F4-A645-9B4D1248433F}" type="slidenum">
              <a:rPr lang="de-DE" sz="1000" smtClean="0"/>
              <a:pPr/>
              <a:t>6</a:t>
            </a:fld>
            <a:endParaRPr lang="de-DE" sz="1000" dirty="0" smtClean="0"/>
          </a:p>
        </p:txBody>
      </p:sp>
      <p:sp>
        <p:nvSpPr>
          <p:cNvPr id="8"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9"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1186013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87624" y="1628800"/>
            <a:ext cx="7499176" cy="1600438"/>
          </a:xfrm>
          <a:prstGeom prst="rect">
            <a:avLst/>
          </a:prstGeom>
          <a:noFill/>
        </p:spPr>
        <p:txBody>
          <a:bodyPr wrap="square" rtlCol="0">
            <a:spAutoFit/>
          </a:bodyPr>
          <a:lstStyle/>
          <a:p>
            <a:r>
              <a:rPr lang="de-DE" sz="1400" dirty="0" smtClean="0"/>
              <a:t>Unterstützung von ausgleichsstockabhängigen Kirchengemeinden in der Schlüsselzuweisungs-Ordnung unter Pkt. 3 geregelt:</a:t>
            </a:r>
          </a:p>
          <a:p>
            <a:endParaRPr lang="de-DE" sz="1400" dirty="0"/>
          </a:p>
          <a:p>
            <a:r>
              <a:rPr lang="de-DE" sz="1400" dirty="0" smtClean="0"/>
              <a:t>Zuschuss aus dem Ausgleichsstock für Kirchengemeinden, die</a:t>
            </a:r>
          </a:p>
          <a:p>
            <a:pPr marL="285750" indent="-285750">
              <a:buFont typeface="Arial" panose="020B0604020202020204" pitchFamily="34" charset="0"/>
              <a:buChar char="•"/>
            </a:pPr>
            <a:r>
              <a:rPr lang="de-DE" sz="1400" dirty="0" smtClean="0"/>
              <a:t>trotz sparsamer Haushaltsführung und Ausschöpfung aller eigenen Einnahmenquellen ihren ordentlichen Finanzbedarf nicht decken können</a:t>
            </a:r>
          </a:p>
          <a:p>
            <a:pPr marL="285750" indent="-285750">
              <a:buFont typeface="Arial" panose="020B0604020202020204" pitchFamily="34" charset="0"/>
              <a:buChar char="•"/>
            </a:pPr>
            <a:r>
              <a:rPr lang="de-DE" sz="1400" dirty="0" smtClean="0"/>
              <a:t>Haushaltsverlust (ohne Berücksichtigung von Bauprojekten, Kindergärten)</a:t>
            </a:r>
          </a:p>
        </p:txBody>
      </p:sp>
      <p:sp>
        <p:nvSpPr>
          <p:cNvPr id="12" name="Textfeld 11"/>
          <p:cNvSpPr txBox="1"/>
          <p:nvPr/>
        </p:nvSpPr>
        <p:spPr>
          <a:xfrm>
            <a:off x="1187624" y="1261230"/>
            <a:ext cx="6912768" cy="369332"/>
          </a:xfrm>
          <a:prstGeom prst="rect">
            <a:avLst/>
          </a:prstGeom>
          <a:noFill/>
        </p:spPr>
        <p:txBody>
          <a:bodyPr wrap="square" rtlCol="0">
            <a:spAutoFit/>
          </a:bodyPr>
          <a:lstStyle/>
          <a:p>
            <a:r>
              <a:rPr lang="de-DE" b="1" u="sng" dirty="0" smtClean="0"/>
              <a:t>2.3. </a:t>
            </a:r>
            <a:r>
              <a:rPr lang="de-DE" b="1" u="sng" dirty="0"/>
              <a:t>Ausgleichsstock </a:t>
            </a:r>
            <a:r>
              <a:rPr lang="de-DE" b="1" u="sng" dirty="0">
                <a:latin typeface="Arial" panose="020B0604020202020204" pitchFamily="34" charset="0"/>
                <a:cs typeface="Arial" panose="020B0604020202020204" pitchFamily="34" charset="0"/>
              </a:rPr>
              <a:t>(bei negativer Haushaltslage)</a:t>
            </a:r>
          </a:p>
        </p:txBody>
      </p:sp>
      <p:pic>
        <p:nvPicPr>
          <p:cNvPr id="7" name="Grafik 6"/>
          <p:cNvPicPr>
            <a:picLocks noChangeAspect="1"/>
          </p:cNvPicPr>
          <p:nvPr/>
        </p:nvPicPr>
        <p:blipFill>
          <a:blip r:embed="rId3"/>
          <a:stretch>
            <a:fillRect/>
          </a:stretch>
        </p:blipFill>
        <p:spPr>
          <a:xfrm>
            <a:off x="1619672" y="3717032"/>
            <a:ext cx="5867400" cy="1819275"/>
          </a:xfrm>
          <a:prstGeom prst="rect">
            <a:avLst/>
          </a:prstGeom>
        </p:spPr>
      </p:pic>
      <p:sp>
        <p:nvSpPr>
          <p:cNvPr id="8" name="Datumsplatzhalter 1"/>
          <p:cNvSpPr txBox="1">
            <a:spLocks/>
          </p:cNvSpPr>
          <p:nvPr/>
        </p:nvSpPr>
        <p:spPr>
          <a:xfrm>
            <a:off x="6324600" y="6477000"/>
            <a:ext cx="2590800" cy="228600"/>
          </a:xfrm>
          <a:prstGeom prst="rect">
            <a:avLst/>
          </a:prstGeom>
          <a:noFill/>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C249B99C-B908-4707-910D-7E6BF67BE7A4}" type="datetime4">
              <a:rPr lang="de-DE" sz="1000" smtClean="0"/>
              <a:pPr/>
              <a:t>16. Oktober 2020</a:t>
            </a:fld>
            <a:r>
              <a:rPr lang="de-DE" sz="1000" smtClean="0"/>
              <a:t> / Seite: </a:t>
            </a:r>
            <a:fld id="{1EC83CF2-A4F9-45F4-A645-9B4D1248433F}" type="slidenum">
              <a:rPr lang="de-DE" sz="1000" smtClean="0"/>
              <a:pPr/>
              <a:t>7</a:t>
            </a:fld>
            <a:endParaRPr lang="de-DE" sz="1000" dirty="0" smtClean="0"/>
          </a:p>
        </p:txBody>
      </p:sp>
      <p:sp>
        <p:nvSpPr>
          <p:cNvPr id="9"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10"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19777790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154407" y="2204864"/>
            <a:ext cx="7499176" cy="2154436"/>
          </a:xfrm>
          <a:prstGeom prst="rect">
            <a:avLst/>
          </a:prstGeom>
          <a:noFill/>
        </p:spPr>
        <p:txBody>
          <a:bodyPr wrap="square" rtlCol="0">
            <a:spAutoFit/>
          </a:bodyPr>
          <a:lstStyle/>
          <a:p>
            <a:pPr marL="285750" indent="-285750">
              <a:buFont typeface="Wingdings" panose="05000000000000000000" pitchFamily="2" charset="2"/>
              <a:buChar char="è"/>
            </a:pPr>
            <a:r>
              <a:rPr lang="de-DE" sz="1400" dirty="0" smtClean="0">
                <a:sym typeface="Wingdings" panose="05000000000000000000" pitchFamily="2" charset="2"/>
              </a:rPr>
              <a:t>Aufstellung immer für 2 Jahre: 2020/2021</a:t>
            </a:r>
          </a:p>
          <a:p>
            <a:pPr marL="285750" indent="-285750">
              <a:buFont typeface="Wingdings" panose="05000000000000000000" pitchFamily="2" charset="2"/>
              <a:buChar char="è"/>
            </a:pPr>
            <a:r>
              <a:rPr lang="de-DE" sz="1400" dirty="0" smtClean="0">
                <a:sym typeface="Wingdings" panose="05000000000000000000" pitchFamily="2" charset="2"/>
              </a:rPr>
              <a:t>Dort geplante Aufwendungen (besonders Investitionen, Baumaßnahmen können durchgeführt werden</a:t>
            </a:r>
          </a:p>
          <a:p>
            <a:pPr marL="285750" indent="-285750">
              <a:buFont typeface="Wingdings" panose="05000000000000000000" pitchFamily="2" charset="2"/>
              <a:buChar char="è"/>
            </a:pPr>
            <a:r>
              <a:rPr lang="de-DE" sz="1400" dirty="0" smtClean="0">
                <a:sym typeface="Wingdings" panose="05000000000000000000" pitchFamily="2" charset="2"/>
              </a:rPr>
              <a:t>Nicht geplante Investitionen können nur im kleinen Rahmen  durchgeführt werden</a:t>
            </a:r>
          </a:p>
          <a:p>
            <a:pPr marL="285750" indent="-285750">
              <a:buFont typeface="Wingdings" panose="05000000000000000000" pitchFamily="2" charset="2"/>
              <a:buChar char="è"/>
            </a:pPr>
            <a:r>
              <a:rPr lang="de-DE" sz="1400" dirty="0" smtClean="0">
                <a:sym typeface="Wingdings" panose="05000000000000000000" pitchFamily="2" charset="2"/>
              </a:rPr>
              <a:t>Nachtragshaushalt</a:t>
            </a:r>
          </a:p>
          <a:p>
            <a:pPr marL="285750" indent="-285750">
              <a:buFont typeface="Wingdings" panose="05000000000000000000" pitchFamily="2" charset="2"/>
              <a:buChar char="è"/>
            </a:pPr>
            <a:r>
              <a:rPr lang="de-DE" sz="1400" dirty="0" smtClean="0">
                <a:sym typeface="Wingdings" panose="05000000000000000000" pitchFamily="2" charset="2"/>
              </a:rPr>
              <a:t>Verantwortung für Aufstellung: Stiftungsrat</a:t>
            </a:r>
          </a:p>
          <a:p>
            <a:pPr marL="285750" indent="-285750">
              <a:buFont typeface="Wingdings" panose="05000000000000000000" pitchFamily="2" charset="2"/>
              <a:buChar char="è"/>
            </a:pPr>
            <a:r>
              <a:rPr lang="de-DE" sz="1400" dirty="0" smtClean="0"/>
              <a:t>Beschluss: Pfarrgemeinderat</a:t>
            </a:r>
          </a:p>
          <a:p>
            <a:pPr marL="285750" indent="-285750">
              <a:buFont typeface="Wingdings" panose="05000000000000000000" pitchFamily="2" charset="2"/>
              <a:buChar char="è"/>
            </a:pPr>
            <a:r>
              <a:rPr lang="de-DE" sz="1400" dirty="0" smtClean="0"/>
              <a:t>Wirksamkeit: Nach Genehmigung und Offenlage</a:t>
            </a:r>
          </a:p>
          <a:p>
            <a:endParaRPr lang="de-DE" sz="800" dirty="0" smtClean="0"/>
          </a:p>
          <a:p>
            <a:endParaRPr lang="de-DE" sz="1400" dirty="0" smtClean="0"/>
          </a:p>
        </p:txBody>
      </p:sp>
      <p:sp>
        <p:nvSpPr>
          <p:cNvPr id="12" name="Textfeld 11"/>
          <p:cNvSpPr txBox="1"/>
          <p:nvPr/>
        </p:nvSpPr>
        <p:spPr>
          <a:xfrm>
            <a:off x="1154407" y="1550498"/>
            <a:ext cx="6912768" cy="369332"/>
          </a:xfrm>
          <a:prstGeom prst="rect">
            <a:avLst/>
          </a:prstGeom>
          <a:noFill/>
        </p:spPr>
        <p:txBody>
          <a:bodyPr wrap="square" rtlCol="0">
            <a:spAutoFit/>
          </a:bodyPr>
          <a:lstStyle/>
          <a:p>
            <a:r>
              <a:rPr lang="de-DE" b="1" u="sng" dirty="0" smtClean="0"/>
              <a:t>3. </a:t>
            </a:r>
            <a:r>
              <a:rPr lang="de-DE" b="1" u="sng" dirty="0" smtClean="0"/>
              <a:t>Haushaltsplanung</a:t>
            </a:r>
            <a:endParaRPr lang="de-DE" b="1" u="sng" dirty="0">
              <a:latin typeface="Arial" panose="020B0604020202020204" pitchFamily="34" charset="0"/>
              <a:cs typeface="Arial" panose="020B0604020202020204" pitchFamily="34" charset="0"/>
            </a:endParaRPr>
          </a:p>
        </p:txBody>
      </p:sp>
      <p:sp>
        <p:nvSpPr>
          <p:cNvPr id="7" name="Datumsplatzhalter 1"/>
          <p:cNvSpPr txBox="1">
            <a:spLocks/>
          </p:cNvSpPr>
          <p:nvPr/>
        </p:nvSpPr>
        <p:spPr>
          <a:xfrm>
            <a:off x="6324600" y="6453336"/>
            <a:ext cx="2590800" cy="228600"/>
          </a:xfrm>
          <a:prstGeom prst="rect">
            <a:avLst/>
          </a:prstGeom>
          <a:noFill/>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C249B99C-B908-4707-910D-7E6BF67BE7A4}" type="datetime4">
              <a:rPr lang="de-DE" sz="1000" smtClean="0"/>
              <a:pPr/>
              <a:t>16. Oktober 2020</a:t>
            </a:fld>
            <a:r>
              <a:rPr lang="de-DE" sz="1000" smtClean="0"/>
              <a:t> / Seite: </a:t>
            </a:r>
            <a:fld id="{1EC83CF2-A4F9-45F4-A645-9B4D1248433F}" type="slidenum">
              <a:rPr lang="de-DE" sz="1000" smtClean="0"/>
              <a:pPr/>
              <a:t>8</a:t>
            </a:fld>
            <a:endParaRPr lang="de-DE" sz="1000" dirty="0" smtClean="0"/>
          </a:p>
        </p:txBody>
      </p:sp>
      <p:sp>
        <p:nvSpPr>
          <p:cNvPr id="8"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9"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2260045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91982" y="1614874"/>
            <a:ext cx="7499176" cy="4785926"/>
          </a:xfrm>
          <a:prstGeom prst="rect">
            <a:avLst/>
          </a:prstGeom>
          <a:noFill/>
        </p:spPr>
        <p:txBody>
          <a:bodyPr wrap="square" rtlCol="0">
            <a:spAutoFit/>
          </a:bodyPr>
          <a:lstStyle/>
          <a:p>
            <a:r>
              <a:rPr lang="de-DE" sz="1400" dirty="0" smtClean="0"/>
              <a:t>Wesentliche Bestandteile</a:t>
            </a:r>
          </a:p>
          <a:p>
            <a:endParaRPr lang="de-DE" sz="1400" b="1" dirty="0"/>
          </a:p>
          <a:p>
            <a:r>
              <a:rPr lang="de-DE" sz="1400" b="1" dirty="0" smtClean="0"/>
              <a:t>Punktemitteilung </a:t>
            </a:r>
            <a:r>
              <a:rPr lang="de-DE" sz="1400" b="1" dirty="0"/>
              <a:t>bzw. Berechnung der </a:t>
            </a:r>
            <a:r>
              <a:rPr lang="de-DE" sz="1400" b="1" dirty="0" smtClean="0"/>
              <a:t>Schlüsselzuweisungen</a:t>
            </a:r>
          </a:p>
          <a:p>
            <a:pPr marL="0" lvl="1">
              <a:spcBef>
                <a:spcPts val="0"/>
              </a:spcBef>
            </a:pPr>
            <a:r>
              <a:rPr lang="de-DE" sz="1300" dirty="0" smtClean="0"/>
              <a:t>Übersicht über die Punkte der konkreten Kirchengemeinde, die Grundlage für die Verteilung der Kirchensteuermittel an die Kirchengemeinden sind.</a:t>
            </a:r>
          </a:p>
          <a:p>
            <a:pPr>
              <a:lnSpc>
                <a:spcPct val="150000"/>
              </a:lnSpc>
              <a:spcBef>
                <a:spcPts val="1200"/>
              </a:spcBef>
            </a:pPr>
            <a:r>
              <a:rPr lang="de-DE" sz="1400" b="1" dirty="0" smtClean="0"/>
              <a:t>Lagebericht</a:t>
            </a:r>
            <a:endParaRPr lang="de-DE" sz="1400" dirty="0"/>
          </a:p>
          <a:p>
            <a:pPr marL="0" lvl="1">
              <a:spcBef>
                <a:spcPts val="0"/>
              </a:spcBef>
            </a:pPr>
            <a:r>
              <a:rPr lang="de-DE" sz="1300" dirty="0"/>
              <a:t>Beschreibung der aktuellen finanziellen Situation der konkreten </a:t>
            </a:r>
            <a:r>
              <a:rPr lang="de-DE" sz="1300" dirty="0" smtClean="0"/>
              <a:t>Kirchengemeinde / Hinweise auf Risiken und ggf. kritische Sachverhalte die die Vermögens-/Finanz-/Ertragslage der Kirchengemeinde nachhaltig negativ beeinflussen können um diese im aktuellen Haushalt bereits angemessen berücksichtigen zu </a:t>
            </a:r>
            <a:r>
              <a:rPr lang="de-DE" sz="1300" dirty="0" smtClean="0"/>
              <a:t>können.</a:t>
            </a:r>
          </a:p>
          <a:p>
            <a:pPr>
              <a:lnSpc>
                <a:spcPct val="150000"/>
              </a:lnSpc>
              <a:spcBef>
                <a:spcPts val="1200"/>
              </a:spcBef>
            </a:pPr>
            <a:r>
              <a:rPr lang="de-DE" sz="1400" b="1" dirty="0" smtClean="0"/>
              <a:t>Investitionsplan</a:t>
            </a:r>
          </a:p>
          <a:p>
            <a:pPr marL="0" lvl="1"/>
            <a:r>
              <a:rPr lang="de-DE" sz="1300" dirty="0" smtClean="0"/>
              <a:t>Übersicht über die geplanten Maßnahmen bzw. Investitionen mit der entsprechenden Finanzierung </a:t>
            </a:r>
          </a:p>
          <a:p>
            <a:pPr marL="0" lvl="1"/>
            <a:endParaRPr lang="de-DE" sz="1300" b="1" dirty="0"/>
          </a:p>
          <a:p>
            <a:pPr marL="0" lvl="1"/>
            <a:r>
              <a:rPr lang="de-DE" sz="1400" b="1" dirty="0" smtClean="0"/>
              <a:t>Kapitalflussrechnung </a:t>
            </a:r>
            <a:endParaRPr lang="de-DE" sz="1400" b="1" dirty="0"/>
          </a:p>
          <a:p>
            <a:pPr marL="0" lvl="1">
              <a:spcBef>
                <a:spcPts val="0"/>
              </a:spcBef>
            </a:pPr>
            <a:r>
              <a:rPr lang="de-DE" sz="1300" dirty="0"/>
              <a:t>Übersicht über die geplante Entwicklung der Liquidität aufgrund der geplanten Budgets und Investitionen</a:t>
            </a:r>
            <a:r>
              <a:rPr lang="de-DE" sz="1300" dirty="0" smtClean="0"/>
              <a:t>.</a:t>
            </a:r>
          </a:p>
          <a:p>
            <a:pPr>
              <a:lnSpc>
                <a:spcPct val="150000"/>
              </a:lnSpc>
              <a:spcBef>
                <a:spcPts val="1200"/>
              </a:spcBef>
            </a:pPr>
            <a:r>
              <a:rPr lang="de-DE" sz="1400" b="1" dirty="0" smtClean="0"/>
              <a:t>Budgetplanung</a:t>
            </a:r>
            <a:endParaRPr lang="de-DE" sz="1400" b="1" dirty="0"/>
          </a:p>
          <a:p>
            <a:pPr marL="0" lvl="1">
              <a:spcBef>
                <a:spcPts val="0"/>
              </a:spcBef>
            </a:pPr>
            <a:r>
              <a:rPr lang="de-DE" sz="1300" dirty="0"/>
              <a:t>Übersicht über die Budgetpositionen nach Organisations- und Aufgabenbereichen bzw. Kostenstellen und </a:t>
            </a:r>
            <a:r>
              <a:rPr lang="de-DE" sz="1300" dirty="0" smtClean="0"/>
              <a:t>Kostenarten</a:t>
            </a:r>
            <a:endParaRPr lang="de-DE" sz="1400" dirty="0" smtClean="0"/>
          </a:p>
        </p:txBody>
      </p:sp>
      <p:sp>
        <p:nvSpPr>
          <p:cNvPr id="12" name="Textfeld 11"/>
          <p:cNvSpPr txBox="1"/>
          <p:nvPr/>
        </p:nvSpPr>
        <p:spPr>
          <a:xfrm>
            <a:off x="791982" y="1222348"/>
            <a:ext cx="6912768" cy="369332"/>
          </a:xfrm>
          <a:prstGeom prst="rect">
            <a:avLst/>
          </a:prstGeom>
          <a:noFill/>
        </p:spPr>
        <p:txBody>
          <a:bodyPr wrap="square" rtlCol="0">
            <a:spAutoFit/>
          </a:bodyPr>
          <a:lstStyle/>
          <a:p>
            <a:r>
              <a:rPr lang="de-DE" b="1" u="sng" dirty="0" smtClean="0"/>
              <a:t>3. </a:t>
            </a:r>
            <a:r>
              <a:rPr lang="de-DE" b="1" u="sng" dirty="0" smtClean="0"/>
              <a:t>Haushaltsplanung</a:t>
            </a:r>
            <a:endParaRPr lang="de-DE" b="1" u="sng" dirty="0">
              <a:latin typeface="Arial" panose="020B0604020202020204" pitchFamily="34" charset="0"/>
              <a:cs typeface="Arial" panose="020B0604020202020204" pitchFamily="34" charset="0"/>
            </a:endParaRPr>
          </a:p>
        </p:txBody>
      </p:sp>
      <p:sp>
        <p:nvSpPr>
          <p:cNvPr id="6" name="Datumsplatzhalter 1"/>
          <p:cNvSpPr txBox="1">
            <a:spLocks/>
          </p:cNvSpPr>
          <p:nvPr/>
        </p:nvSpPr>
        <p:spPr>
          <a:xfrm>
            <a:off x="6324600" y="6477000"/>
            <a:ext cx="2590800" cy="228600"/>
          </a:xfrm>
          <a:prstGeom prst="rect">
            <a:avLst/>
          </a:prstGeom>
          <a:noFill/>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fld id="{C249B99C-B908-4707-910D-7E6BF67BE7A4}" type="datetime4">
              <a:rPr lang="de-DE" sz="1000" smtClean="0"/>
              <a:pPr/>
              <a:t>16. Oktober 2020</a:t>
            </a:fld>
            <a:r>
              <a:rPr lang="de-DE" sz="1000" smtClean="0"/>
              <a:t> / Seite: </a:t>
            </a:r>
            <a:fld id="{1EC83CF2-A4F9-45F4-A645-9B4D1248433F}" type="slidenum">
              <a:rPr lang="de-DE" sz="1000" smtClean="0"/>
              <a:pPr/>
              <a:t>9</a:t>
            </a:fld>
            <a:endParaRPr lang="de-DE" sz="1000" dirty="0" smtClean="0"/>
          </a:p>
        </p:txBody>
      </p:sp>
      <p:sp>
        <p:nvSpPr>
          <p:cNvPr id="7" name="Line 12"/>
          <p:cNvSpPr>
            <a:spLocks noChangeShapeType="1"/>
          </p:cNvSpPr>
          <p:nvPr/>
        </p:nvSpPr>
        <p:spPr bwMode="auto">
          <a:xfrm>
            <a:off x="914400" y="6400800"/>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
        <p:nvSpPr>
          <p:cNvPr id="8" name="Line 12"/>
          <p:cNvSpPr>
            <a:spLocks noChangeShapeType="1"/>
          </p:cNvSpPr>
          <p:nvPr/>
        </p:nvSpPr>
        <p:spPr bwMode="auto">
          <a:xfrm>
            <a:off x="827584" y="1196752"/>
            <a:ext cx="8001000"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a:lstStyle/>
          <a:p>
            <a:endParaRPr lang="de-DE"/>
          </a:p>
        </p:txBody>
      </p:sp>
    </p:spTree>
    <p:extLst>
      <p:ext uri="{BB962C8B-B14F-4D97-AF65-F5344CB8AC3E}">
        <p14:creationId xmlns:p14="http://schemas.microsoft.com/office/powerpoint/2010/main" val="851237746"/>
      </p:ext>
    </p:extLst>
  </p:cSld>
  <p:clrMapOvr>
    <a:masterClrMapping/>
  </p:clrMapOvr>
  <p:timing>
    <p:tnLst>
      <p:par>
        <p:cTn id="1" dur="indefinite" restart="never" nodeType="tmRoot"/>
      </p:par>
    </p:tnLst>
  </p:timing>
</p:sld>
</file>

<file path=ppt/theme/theme1.xml><?xml version="1.0" encoding="utf-8"?>
<a:theme xmlns:a="http://schemas.openxmlformats.org/drawingml/2006/main" name="GKG">
  <a:themeElements>
    <a:clrScheme name="Graustuf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GKG</Template>
  <TotalTime>0</TotalTime>
  <Words>1064</Words>
  <Application>Microsoft Office PowerPoint</Application>
  <PresentationFormat>Bildschirmpräsentation (4:3)</PresentationFormat>
  <Paragraphs>135</Paragraphs>
  <Slides>12</Slides>
  <Notes>6</Notes>
  <HiddenSlides>0</HiddenSlides>
  <MMClips>0</MMClips>
  <ScaleCrop>false</ScaleCrop>
  <HeadingPairs>
    <vt:vector size="8" baseType="variant">
      <vt:variant>
        <vt:lpstr>Verwendete Schriftarten</vt:lpstr>
      </vt:variant>
      <vt:variant>
        <vt:i4>4</vt:i4>
      </vt:variant>
      <vt:variant>
        <vt:lpstr>Design</vt:lpstr>
      </vt:variant>
      <vt:variant>
        <vt:i4>1</vt:i4>
      </vt:variant>
      <vt:variant>
        <vt:lpstr>Eingebettete OLE-Server</vt:lpstr>
      </vt:variant>
      <vt:variant>
        <vt:i4>1</vt:i4>
      </vt:variant>
      <vt:variant>
        <vt:lpstr>Folientitel</vt:lpstr>
      </vt:variant>
      <vt:variant>
        <vt:i4>12</vt:i4>
      </vt:variant>
    </vt:vector>
  </HeadingPairs>
  <TitlesOfParts>
    <vt:vector size="18" baseType="lpstr">
      <vt:lpstr>Arial</vt:lpstr>
      <vt:lpstr>Calibri</vt:lpstr>
      <vt:lpstr>Times New Roman</vt:lpstr>
      <vt:lpstr>Wingdings</vt:lpstr>
      <vt:lpstr>GKG</vt:lpstr>
      <vt:lpstr>Diagramm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Windows-Benutzer</dc:creator>
  <cp:lastModifiedBy>Muth Klaus</cp:lastModifiedBy>
  <cp:revision>113</cp:revision>
  <cp:lastPrinted>2020-10-09T15:23:12Z</cp:lastPrinted>
  <dcterms:created xsi:type="dcterms:W3CDTF">2010-10-05T09:15:48Z</dcterms:created>
  <dcterms:modified xsi:type="dcterms:W3CDTF">2020-10-16T06:43:34Z</dcterms:modified>
</cp:coreProperties>
</file>