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91" r:id="rId3"/>
    <p:sldId id="394" r:id="rId4"/>
    <p:sldId id="395" r:id="rId5"/>
    <p:sldId id="396" r:id="rId6"/>
    <p:sldId id="397" r:id="rId7"/>
    <p:sldId id="398" r:id="rId8"/>
    <p:sldId id="364" r:id="rId9"/>
    <p:sldId id="334" r:id="rId10"/>
    <p:sldId id="304" r:id="rId11"/>
    <p:sldId id="305" r:id="rId12"/>
    <p:sldId id="307" r:id="rId13"/>
    <p:sldId id="314" r:id="rId14"/>
    <p:sldId id="332" r:id="rId15"/>
    <p:sldId id="380" r:id="rId16"/>
    <p:sldId id="321" r:id="rId17"/>
    <p:sldId id="387" r:id="rId18"/>
    <p:sldId id="389" r:id="rId19"/>
    <p:sldId id="327" r:id="rId20"/>
    <p:sldId id="393" r:id="rId21"/>
    <p:sldId id="367" r:id="rId22"/>
    <p:sldId id="382" r:id="rId23"/>
    <p:sldId id="335" r:id="rId24"/>
  </p:sldIdLst>
  <p:sldSz cx="9144000" cy="6858000" type="screen4x3"/>
  <p:notesSz cx="9906000" cy="6883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n Karl-Heinz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0" autoAdjust="0"/>
    <p:restoredTop sz="96837" autoAdjust="0"/>
  </p:normalViewPr>
  <p:slideViewPr>
    <p:cSldViewPr showGuides="1">
      <p:cViewPr varScale="1">
        <p:scale>
          <a:sx n="59" d="100"/>
          <a:sy n="59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482" y="-102"/>
      </p:cViewPr>
      <p:guideLst>
        <p:guide orient="horz" pos="2168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A4F75-5C2B-4E36-979D-B77575877C11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E2D61D15-2B5F-4129-8FB7-6D6C8AA4CA17}">
      <dgm:prSet/>
      <dgm:spPr/>
      <dgm:t>
        <a:bodyPr/>
        <a:lstStyle/>
        <a:p>
          <a:pPr rtl="0"/>
          <a:r>
            <a:rPr lang="de-DE" dirty="0" smtClean="0"/>
            <a:t>4969 Immobilien</a:t>
          </a:r>
          <a:endParaRPr lang="de-DE" dirty="0"/>
        </a:p>
      </dgm:t>
    </dgm:pt>
    <dgm:pt modelId="{A5F0260C-E3D0-40D6-BC88-65712D8F8DD3}" type="parTrans" cxnId="{6620C610-BF21-4A27-923A-E3F078C647C2}">
      <dgm:prSet/>
      <dgm:spPr/>
      <dgm:t>
        <a:bodyPr/>
        <a:lstStyle/>
        <a:p>
          <a:endParaRPr lang="de-DE"/>
        </a:p>
      </dgm:t>
    </dgm:pt>
    <dgm:pt modelId="{BDA5D9D0-B1A3-47CE-A817-DF849BA669FE}" type="sibTrans" cxnId="{6620C610-BF21-4A27-923A-E3F078C647C2}">
      <dgm:prSet/>
      <dgm:spPr/>
      <dgm:t>
        <a:bodyPr/>
        <a:lstStyle/>
        <a:p>
          <a:endParaRPr lang="de-DE"/>
        </a:p>
      </dgm:t>
    </dgm:pt>
    <dgm:pt modelId="{D3840D73-5330-470E-BEB4-2BD16FCDE573}">
      <dgm:prSet/>
      <dgm:spPr/>
      <dgm:t>
        <a:bodyPr/>
        <a:lstStyle/>
        <a:p>
          <a:pPr rtl="0"/>
          <a:r>
            <a:rPr lang="de-DE" dirty="0" smtClean="0"/>
            <a:t>2048 Kirchen und sakrale Gebäude</a:t>
          </a:r>
          <a:endParaRPr lang="de-DE" dirty="0"/>
        </a:p>
      </dgm:t>
    </dgm:pt>
    <dgm:pt modelId="{C4446C85-1E08-4153-B00D-AB83D111E6B9}" type="parTrans" cxnId="{3BEB5F3E-5804-4539-88C5-3529C6048AA7}">
      <dgm:prSet/>
      <dgm:spPr/>
      <dgm:t>
        <a:bodyPr/>
        <a:lstStyle/>
        <a:p>
          <a:endParaRPr lang="de-DE"/>
        </a:p>
      </dgm:t>
    </dgm:pt>
    <dgm:pt modelId="{03FB06C3-E3A0-4D55-BC73-F1FCAADFFCB5}" type="sibTrans" cxnId="{3BEB5F3E-5804-4539-88C5-3529C6048AA7}">
      <dgm:prSet/>
      <dgm:spPr/>
      <dgm:t>
        <a:bodyPr/>
        <a:lstStyle/>
        <a:p>
          <a:endParaRPr lang="de-DE"/>
        </a:p>
      </dgm:t>
    </dgm:pt>
    <dgm:pt modelId="{D4FCAA28-CDA5-495A-9DF3-84AA960B73D8}">
      <dgm:prSet/>
      <dgm:spPr/>
      <dgm:t>
        <a:bodyPr/>
        <a:lstStyle/>
        <a:p>
          <a:pPr rtl="0"/>
          <a:r>
            <a:rPr lang="de-DE" dirty="0" smtClean="0"/>
            <a:t>942 Pfarrhäuser</a:t>
          </a:r>
          <a:endParaRPr lang="de-DE" dirty="0"/>
        </a:p>
      </dgm:t>
    </dgm:pt>
    <dgm:pt modelId="{FC9EEC41-75D4-4BBF-BCA6-F6F8A70B1A51}" type="parTrans" cxnId="{8C14B8E8-B029-4810-9370-B7D12BC07C09}">
      <dgm:prSet/>
      <dgm:spPr/>
      <dgm:t>
        <a:bodyPr/>
        <a:lstStyle/>
        <a:p>
          <a:endParaRPr lang="de-DE"/>
        </a:p>
      </dgm:t>
    </dgm:pt>
    <dgm:pt modelId="{B5E26605-EFC2-4385-ACE9-0C362814BCF8}" type="sibTrans" cxnId="{8C14B8E8-B029-4810-9370-B7D12BC07C09}">
      <dgm:prSet/>
      <dgm:spPr/>
      <dgm:t>
        <a:bodyPr/>
        <a:lstStyle/>
        <a:p>
          <a:endParaRPr lang="de-DE"/>
        </a:p>
      </dgm:t>
    </dgm:pt>
    <dgm:pt modelId="{1F559736-1F69-41F2-A54D-7B8D34106182}">
      <dgm:prSet/>
      <dgm:spPr/>
      <dgm:t>
        <a:bodyPr/>
        <a:lstStyle/>
        <a:p>
          <a:pPr rtl="0"/>
          <a:r>
            <a:rPr lang="de-DE" dirty="0" smtClean="0"/>
            <a:t>682 Gemeindehäuser</a:t>
          </a:r>
          <a:endParaRPr lang="de-DE" dirty="0"/>
        </a:p>
      </dgm:t>
    </dgm:pt>
    <dgm:pt modelId="{EC246C25-7AD6-478F-9EE5-62D981BB28FD}" type="parTrans" cxnId="{27027148-1532-4360-8679-AAF09AD99317}">
      <dgm:prSet/>
      <dgm:spPr/>
      <dgm:t>
        <a:bodyPr/>
        <a:lstStyle/>
        <a:p>
          <a:endParaRPr lang="de-DE"/>
        </a:p>
      </dgm:t>
    </dgm:pt>
    <dgm:pt modelId="{B5A2D221-6266-409D-9496-EF4B9168ABB3}" type="sibTrans" cxnId="{27027148-1532-4360-8679-AAF09AD99317}">
      <dgm:prSet/>
      <dgm:spPr/>
      <dgm:t>
        <a:bodyPr/>
        <a:lstStyle/>
        <a:p>
          <a:endParaRPr lang="de-DE"/>
        </a:p>
      </dgm:t>
    </dgm:pt>
    <dgm:pt modelId="{6D152CDD-1292-41F6-9BC3-CC3DD562615D}">
      <dgm:prSet/>
      <dgm:spPr/>
      <dgm:t>
        <a:bodyPr/>
        <a:lstStyle/>
        <a:p>
          <a:pPr rtl="0"/>
          <a:r>
            <a:rPr lang="de-DE" dirty="0" smtClean="0"/>
            <a:t>253 Mietgebäude/sonstige Gebäude</a:t>
          </a:r>
          <a:endParaRPr lang="de-DE" dirty="0"/>
        </a:p>
      </dgm:t>
    </dgm:pt>
    <dgm:pt modelId="{EF8A5BE9-652D-45D1-9970-37F08863F6B2}" type="parTrans" cxnId="{40B072DB-EAF6-4BD7-B90A-F5E251449C77}">
      <dgm:prSet/>
      <dgm:spPr/>
      <dgm:t>
        <a:bodyPr/>
        <a:lstStyle/>
        <a:p>
          <a:endParaRPr lang="de-DE"/>
        </a:p>
      </dgm:t>
    </dgm:pt>
    <dgm:pt modelId="{58D288CB-6D82-4099-A970-893A9B6F8675}" type="sibTrans" cxnId="{40B072DB-EAF6-4BD7-B90A-F5E251449C77}">
      <dgm:prSet/>
      <dgm:spPr/>
      <dgm:t>
        <a:bodyPr/>
        <a:lstStyle/>
        <a:p>
          <a:endParaRPr lang="de-DE"/>
        </a:p>
      </dgm:t>
    </dgm:pt>
    <dgm:pt modelId="{437A5001-0675-43F2-B584-4FA85B36A670}">
      <dgm:prSet/>
      <dgm:spPr/>
      <dgm:t>
        <a:bodyPr/>
        <a:lstStyle/>
        <a:p>
          <a:pPr rtl="0"/>
          <a:r>
            <a:rPr lang="de-DE" dirty="0" smtClean="0"/>
            <a:t>740 Kindergärten</a:t>
          </a:r>
          <a:endParaRPr lang="de-DE" dirty="0"/>
        </a:p>
      </dgm:t>
    </dgm:pt>
    <dgm:pt modelId="{A8254975-7F08-461A-8ABB-960CDD5E3C6A}" type="parTrans" cxnId="{0EAF6D42-6A3C-4406-9CE7-D20694FE2688}">
      <dgm:prSet/>
      <dgm:spPr/>
      <dgm:t>
        <a:bodyPr/>
        <a:lstStyle/>
        <a:p>
          <a:endParaRPr lang="de-DE"/>
        </a:p>
      </dgm:t>
    </dgm:pt>
    <dgm:pt modelId="{7F60D3AE-CAA4-4677-8207-6515D60CDED0}" type="sibTrans" cxnId="{0EAF6D42-6A3C-4406-9CE7-D20694FE2688}">
      <dgm:prSet/>
      <dgm:spPr/>
      <dgm:t>
        <a:bodyPr/>
        <a:lstStyle/>
        <a:p>
          <a:endParaRPr lang="de-DE"/>
        </a:p>
      </dgm:t>
    </dgm:pt>
    <dgm:pt modelId="{1C69507B-717A-4046-B7F8-8019FBDC5066}">
      <dgm:prSet/>
      <dgm:spPr/>
      <dgm:t>
        <a:bodyPr/>
        <a:lstStyle/>
        <a:p>
          <a:pPr rtl="0"/>
          <a:r>
            <a:rPr lang="de-DE" dirty="0" smtClean="0"/>
            <a:t>304 Sonstige Gebäude</a:t>
          </a:r>
          <a:endParaRPr lang="de-DE" dirty="0"/>
        </a:p>
      </dgm:t>
    </dgm:pt>
    <dgm:pt modelId="{C931FCBE-3EB7-43E5-964A-BD212D37ABC6}" type="parTrans" cxnId="{18694D4E-CBC9-463A-97F6-8B4208AEABDB}">
      <dgm:prSet/>
      <dgm:spPr/>
      <dgm:t>
        <a:bodyPr/>
        <a:lstStyle/>
        <a:p>
          <a:endParaRPr lang="de-DE"/>
        </a:p>
      </dgm:t>
    </dgm:pt>
    <dgm:pt modelId="{D208A2FF-0375-48BA-8D2B-C85B10C05DB8}" type="sibTrans" cxnId="{18694D4E-CBC9-463A-97F6-8B4208AEABDB}">
      <dgm:prSet/>
      <dgm:spPr/>
      <dgm:t>
        <a:bodyPr/>
        <a:lstStyle/>
        <a:p>
          <a:endParaRPr lang="de-DE"/>
        </a:p>
      </dgm:t>
    </dgm:pt>
    <dgm:pt modelId="{919D3ECC-E48B-4591-93CA-86E6EC4EE126}" type="pres">
      <dgm:prSet presAssocID="{C2DA4F75-5C2B-4E36-979D-B77575877C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2163E3E-22EA-4D74-9CB8-71EFBA7C86BE}" type="pres">
      <dgm:prSet presAssocID="{E2D61D15-2B5F-4129-8FB7-6D6C8AA4CA17}" presName="linNode" presStyleCnt="0"/>
      <dgm:spPr/>
    </dgm:pt>
    <dgm:pt modelId="{27F7FA98-1B7A-45CD-99FB-BF83561D2C4E}" type="pres">
      <dgm:prSet presAssocID="{E2D61D15-2B5F-4129-8FB7-6D6C8AA4CA1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7EB340-AEB4-4180-8CF8-160052B1CC4F}" type="pres">
      <dgm:prSet presAssocID="{E2D61D15-2B5F-4129-8FB7-6D6C8AA4CA17}" presName="descendantText" presStyleLbl="alignAccFollowNode1" presStyleIdx="0" presStyleCnt="1" custLinFactNeighborX="3388" custLinFactNeighborY="-123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01EFDA5-C3E9-4FF6-9D3D-74B1D47C96A0}" type="presOf" srcId="{1F559736-1F69-41F2-A54D-7B8D34106182}" destId="{D97EB340-AEB4-4180-8CF8-160052B1CC4F}" srcOrd="0" destOrd="3" presId="urn:microsoft.com/office/officeart/2005/8/layout/vList5"/>
    <dgm:cxn modelId="{3B52A6B2-5696-4468-85E8-89E93A7C2C77}" type="presOf" srcId="{D4FCAA28-CDA5-495A-9DF3-84AA960B73D8}" destId="{D97EB340-AEB4-4180-8CF8-160052B1CC4F}" srcOrd="0" destOrd="1" presId="urn:microsoft.com/office/officeart/2005/8/layout/vList5"/>
    <dgm:cxn modelId="{0EAF6D42-6A3C-4406-9CE7-D20694FE2688}" srcId="{E2D61D15-2B5F-4129-8FB7-6D6C8AA4CA17}" destId="{437A5001-0675-43F2-B584-4FA85B36A670}" srcOrd="2" destOrd="0" parTransId="{A8254975-7F08-461A-8ABB-960CDD5E3C6A}" sibTransId="{7F60D3AE-CAA4-4677-8207-6515D60CDED0}"/>
    <dgm:cxn modelId="{6620C610-BF21-4A27-923A-E3F078C647C2}" srcId="{C2DA4F75-5C2B-4E36-979D-B77575877C11}" destId="{E2D61D15-2B5F-4129-8FB7-6D6C8AA4CA17}" srcOrd="0" destOrd="0" parTransId="{A5F0260C-E3D0-40D6-BC88-65712D8F8DD3}" sibTransId="{BDA5D9D0-B1A3-47CE-A817-DF849BA669FE}"/>
    <dgm:cxn modelId="{40B072DB-EAF6-4BD7-B90A-F5E251449C77}" srcId="{E2D61D15-2B5F-4129-8FB7-6D6C8AA4CA17}" destId="{6D152CDD-1292-41F6-9BC3-CC3DD562615D}" srcOrd="4" destOrd="0" parTransId="{EF8A5BE9-652D-45D1-9970-37F08863F6B2}" sibTransId="{58D288CB-6D82-4099-A970-893A9B6F8675}"/>
    <dgm:cxn modelId="{27027148-1532-4360-8679-AAF09AD99317}" srcId="{E2D61D15-2B5F-4129-8FB7-6D6C8AA4CA17}" destId="{1F559736-1F69-41F2-A54D-7B8D34106182}" srcOrd="3" destOrd="0" parTransId="{EC246C25-7AD6-478F-9EE5-62D981BB28FD}" sibTransId="{B5A2D221-6266-409D-9496-EF4B9168ABB3}"/>
    <dgm:cxn modelId="{00DCA674-F8D9-4E60-9866-39B36B70D230}" type="presOf" srcId="{6D152CDD-1292-41F6-9BC3-CC3DD562615D}" destId="{D97EB340-AEB4-4180-8CF8-160052B1CC4F}" srcOrd="0" destOrd="4" presId="urn:microsoft.com/office/officeart/2005/8/layout/vList5"/>
    <dgm:cxn modelId="{18694D4E-CBC9-463A-97F6-8B4208AEABDB}" srcId="{E2D61D15-2B5F-4129-8FB7-6D6C8AA4CA17}" destId="{1C69507B-717A-4046-B7F8-8019FBDC5066}" srcOrd="5" destOrd="0" parTransId="{C931FCBE-3EB7-43E5-964A-BD212D37ABC6}" sibTransId="{D208A2FF-0375-48BA-8D2B-C85B10C05DB8}"/>
    <dgm:cxn modelId="{D952FAA9-7D47-4FD3-819F-5F3C17A554FF}" type="presOf" srcId="{1C69507B-717A-4046-B7F8-8019FBDC5066}" destId="{D97EB340-AEB4-4180-8CF8-160052B1CC4F}" srcOrd="0" destOrd="5" presId="urn:microsoft.com/office/officeart/2005/8/layout/vList5"/>
    <dgm:cxn modelId="{8C14B8E8-B029-4810-9370-B7D12BC07C09}" srcId="{E2D61D15-2B5F-4129-8FB7-6D6C8AA4CA17}" destId="{D4FCAA28-CDA5-495A-9DF3-84AA960B73D8}" srcOrd="1" destOrd="0" parTransId="{FC9EEC41-75D4-4BBF-BCA6-F6F8A70B1A51}" sibTransId="{B5E26605-EFC2-4385-ACE9-0C362814BCF8}"/>
    <dgm:cxn modelId="{40E88EF0-CEB6-45A2-BBFE-DCEB1FA3A096}" type="presOf" srcId="{437A5001-0675-43F2-B584-4FA85B36A670}" destId="{D97EB340-AEB4-4180-8CF8-160052B1CC4F}" srcOrd="0" destOrd="2" presId="urn:microsoft.com/office/officeart/2005/8/layout/vList5"/>
    <dgm:cxn modelId="{8C0FA5AE-4320-44D4-8795-8D54CE4EE770}" type="presOf" srcId="{C2DA4F75-5C2B-4E36-979D-B77575877C11}" destId="{919D3ECC-E48B-4591-93CA-86E6EC4EE126}" srcOrd="0" destOrd="0" presId="urn:microsoft.com/office/officeart/2005/8/layout/vList5"/>
    <dgm:cxn modelId="{EC884C98-023C-4350-AB94-3C3BFD976EED}" type="presOf" srcId="{E2D61D15-2B5F-4129-8FB7-6D6C8AA4CA17}" destId="{27F7FA98-1B7A-45CD-99FB-BF83561D2C4E}" srcOrd="0" destOrd="0" presId="urn:microsoft.com/office/officeart/2005/8/layout/vList5"/>
    <dgm:cxn modelId="{55226F46-4C53-4523-80BD-430E3ADEF2A4}" type="presOf" srcId="{D3840D73-5330-470E-BEB4-2BD16FCDE573}" destId="{D97EB340-AEB4-4180-8CF8-160052B1CC4F}" srcOrd="0" destOrd="0" presId="urn:microsoft.com/office/officeart/2005/8/layout/vList5"/>
    <dgm:cxn modelId="{3BEB5F3E-5804-4539-88C5-3529C6048AA7}" srcId="{E2D61D15-2B5F-4129-8FB7-6D6C8AA4CA17}" destId="{D3840D73-5330-470E-BEB4-2BD16FCDE573}" srcOrd="0" destOrd="0" parTransId="{C4446C85-1E08-4153-B00D-AB83D111E6B9}" sibTransId="{03FB06C3-E3A0-4D55-BC73-F1FCAADFFCB5}"/>
    <dgm:cxn modelId="{7167FB8B-1C5E-486A-A0CA-50B04DB091BC}" type="presParOf" srcId="{919D3ECC-E48B-4591-93CA-86E6EC4EE126}" destId="{92163E3E-22EA-4D74-9CB8-71EFBA7C86BE}" srcOrd="0" destOrd="0" presId="urn:microsoft.com/office/officeart/2005/8/layout/vList5"/>
    <dgm:cxn modelId="{116A0542-1B3B-4F33-BE3A-8356CA391EBE}" type="presParOf" srcId="{92163E3E-22EA-4D74-9CB8-71EFBA7C86BE}" destId="{27F7FA98-1B7A-45CD-99FB-BF83561D2C4E}" srcOrd="0" destOrd="0" presId="urn:microsoft.com/office/officeart/2005/8/layout/vList5"/>
    <dgm:cxn modelId="{AD3FD801-FF92-46AF-8B5A-793E09155D50}" type="presParOf" srcId="{92163E3E-22EA-4D74-9CB8-71EFBA7C86BE}" destId="{D97EB340-AEB4-4180-8CF8-160052B1CC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EB340-AEB4-4180-8CF8-160052B1CC4F}">
      <dsp:nvSpPr>
        <dsp:cNvPr id="0" name=""/>
        <dsp:cNvSpPr/>
      </dsp:nvSpPr>
      <dsp:spPr>
        <a:xfrm rot="5400000">
          <a:off x="2320421" y="-367164"/>
          <a:ext cx="1920525" cy="308770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2048 Kirchen und sakrale Gebäude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942 Pfarrhäuser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740 Kindergärten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682 Gemeindehäuser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253 Mietgebäude/sonstige Gebäude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304 Sonstige Gebäude</a:t>
          </a:r>
          <a:endParaRPr lang="de-DE" sz="1500" kern="1200" dirty="0"/>
        </a:p>
      </dsp:txBody>
      <dsp:txXfrm rot="-5400000">
        <a:off x="1736832" y="310177"/>
        <a:ext cx="2993951" cy="1733021"/>
      </dsp:txXfrm>
    </dsp:sp>
    <dsp:sp modelId="{27F7FA98-1B7A-45CD-99FB-BF83561D2C4E}">
      <dsp:nvSpPr>
        <dsp:cNvPr id="0" name=""/>
        <dsp:cNvSpPr/>
      </dsp:nvSpPr>
      <dsp:spPr>
        <a:xfrm>
          <a:off x="0" y="0"/>
          <a:ext cx="1736832" cy="24006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4969 Immobilien</a:t>
          </a:r>
          <a:endParaRPr lang="de-DE" sz="2300" kern="1200" dirty="0"/>
        </a:p>
      </dsp:txBody>
      <dsp:txXfrm>
        <a:off x="84785" y="84785"/>
        <a:ext cx="1567262" cy="223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10225" y="0"/>
            <a:ext cx="4294188" cy="344488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pPr>
              <a:defRPr/>
            </a:pPr>
            <a:fld id="{AAE5008B-7332-4AB7-A66E-906BFB9FD982}" type="datetimeFigureOut">
              <a:rPr lang="de-DE"/>
              <a:pPr>
                <a:defRPr/>
              </a:pPr>
              <a:t>14.10.2020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38913"/>
            <a:ext cx="4292600" cy="3429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0225" y="6538913"/>
            <a:ext cx="4294188" cy="3429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pPr>
              <a:defRPr/>
            </a:pPr>
            <a:fld id="{EC85C631-A358-4693-A345-A5FD2F1DD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16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10225" y="0"/>
            <a:ext cx="4294188" cy="344488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4003310-1409-4473-89B5-7B152E4BC396}" type="datetimeFigureOut">
              <a:rPr lang="de-DE"/>
              <a:pPr>
                <a:defRPr/>
              </a:pPr>
              <a:t>14.10.2020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321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70250"/>
            <a:ext cx="7921625" cy="3097213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38913"/>
            <a:ext cx="4292600" cy="3429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10225" y="6538913"/>
            <a:ext cx="4294188" cy="3429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5EFB0C1-0FB4-4BF9-A563-818343CA86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90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69A875-9F7F-4754-A248-2A77143F7ECB}" type="slidenum">
              <a:rPr lang="de-DE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4FD70-A166-4831-85F7-8F691E0F858B}" type="slidenum">
              <a:rPr lang="de-DE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85499-61C9-47A1-8FE9-CA5426AFFC3C}" type="slidenum">
              <a:rPr lang="de-DE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BED8F-835D-4784-9465-B818C135E2CD}" type="slidenum">
              <a:rPr lang="de-DE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3F7A5-CCF7-4354-A2D2-468F16955FBD}" type="slidenum">
              <a:rPr lang="de-DE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26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3F7A5-CCF7-4354-A2D2-468F16955FBD}" type="slidenum">
              <a:rPr lang="de-DE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97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5087D-C220-494A-9A33-7B3F370D2D2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B99AF-2362-41F7-9988-2109376D8C8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77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81D45F-3F63-44D5-B268-845954C7D25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FB0C1-0FB4-4BF9-A563-818343CA865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40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B99AF-2362-41F7-9988-2109376D8C8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13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Formel:</a:t>
            </a:r>
          </a:p>
          <a:p>
            <a:endParaRPr lang="de-DE" dirty="0" smtClean="0"/>
          </a:p>
          <a:p>
            <a:r>
              <a:rPr lang="de-DE" dirty="0" smtClean="0"/>
              <a:t>Gemeindehauspunkte</a:t>
            </a:r>
            <a:r>
              <a:rPr lang="de-DE" baseline="0" dirty="0" smtClean="0"/>
              <a:t> x Punktquote (516 EUR) / 66 EUR (Betriebs- und Erhaltungskosten pro qm) x 2 = „finanzierbare“ Gemeindehausfläche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B99AF-2362-41F7-9988-2109376D8C8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3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B99AF-2362-41F7-9988-2109376D8C8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2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67E3D-7B71-4332-AAE6-BD716583265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AB9CD-C8C9-463E-AB01-3ADBF34E664D}" type="slidenum">
              <a:rPr lang="de-DE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BA62F-24EB-4D6A-A6EA-E333FB42FCE7}" type="slidenum">
              <a:rPr lang="de-DE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Buero\bandaro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33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‹Nr.›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‹Nr.›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‹Nr.›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82000" t="3000" r="3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911676-4EC9-4BE4-B9B6-A2BD76762684}" type="datetime4">
              <a:rPr lang="de-DE" smtClean="0"/>
              <a:pPr>
                <a:defRPr/>
              </a:pPr>
              <a:t>14. Oktober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82CC0F-D7D4-4698-BEDF-DAC2F3F0E3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68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9200" y="2001838"/>
            <a:ext cx="73914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DE" sz="4400" b="1" dirty="0"/>
              <a:t>Willkommen</a:t>
            </a:r>
            <a:endParaRPr lang="de-DE" sz="4400" dirty="0"/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DE" sz="4400" dirty="0" smtClean="0"/>
              <a:t>zur Schulung für</a:t>
            </a:r>
            <a:r>
              <a:rPr lang="de-DE" sz="4400" dirty="0"/>
              <a:t/>
            </a:r>
            <a:br>
              <a:rPr lang="de-DE" sz="4400" dirty="0"/>
            </a:br>
            <a:r>
              <a:rPr lang="de-DE" sz="4400" dirty="0" smtClean="0"/>
              <a:t>Stiftungsräte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de-DE" sz="4400" dirty="0"/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DE" sz="4400" dirty="0" smtClean="0"/>
              <a:t>Bauen und Liegenschaften</a:t>
            </a:r>
            <a:endParaRPr lang="de-DE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445" y="1196752"/>
            <a:ext cx="4929188" cy="857250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3100" b="1" dirty="0"/>
              <a:t>Ziele kirchlicher Bautätigkeit</a:t>
            </a: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sp>
        <p:nvSpPr>
          <p:cNvPr id="18435" name="Inhaltsplatzhalter 3"/>
          <p:cNvSpPr>
            <a:spLocks noGrp="1"/>
          </p:cNvSpPr>
          <p:nvPr>
            <p:ph idx="4294967295"/>
          </p:nvPr>
        </p:nvSpPr>
        <p:spPr>
          <a:xfrm>
            <a:off x="755576" y="2564904"/>
            <a:ext cx="8064500" cy="381684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de-DE" sz="2000" b="1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b="1" dirty="0"/>
              <a:t>Liturgische Orientierung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b="1" dirty="0"/>
              <a:t>Künstlerische Qualität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b="1" dirty="0"/>
              <a:t>Bewahrung des historischen Erbes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b="1" dirty="0"/>
              <a:t>Ökologische Vertretbarkeit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b="1" dirty="0"/>
              <a:t>Pastorale Raumplanung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b="1" dirty="0"/>
              <a:t>Wirtschaftlichkeit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de-DE" sz="2400" dirty="0" smtClean="0"/>
              <a:t>	</a:t>
            </a:r>
            <a:r>
              <a:rPr lang="de-DE" dirty="0" smtClean="0"/>
              <a:t>	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de-DE" dirty="0" smtClean="0"/>
              <a:t>	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de-DE" dirty="0" smtClean="0"/>
              <a:t>	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de-DE" dirty="0" smtClean="0"/>
          </a:p>
          <a:p>
            <a:pPr eaLnBrk="1" hangingPunct="1">
              <a:buFont typeface="Arial" charset="0"/>
              <a:buNone/>
              <a:defRPr/>
            </a:pPr>
            <a:endParaRPr lang="de-DE" dirty="0" smtClean="0"/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3"/>
          <p:cNvSpPr>
            <a:spLocks noGrp="1"/>
          </p:cNvSpPr>
          <p:nvPr>
            <p:ph idx="4294967295"/>
          </p:nvPr>
        </p:nvSpPr>
        <p:spPr>
          <a:xfrm>
            <a:off x="755576" y="2564904"/>
            <a:ext cx="8137525" cy="3775919"/>
          </a:xfrm>
        </p:spPr>
        <p:txBody>
          <a:bodyPr/>
          <a:lstStyle/>
          <a:p>
            <a:pPr marL="177800" lvl="1" indent="-177800" defTabSz="179388" eaLnBrk="1" hangingPunct="1">
              <a:buFontTx/>
              <a:buChar char="•"/>
              <a:tabLst>
                <a:tab pos="177800" algn="l"/>
              </a:tabLst>
            </a:pPr>
            <a:r>
              <a:rPr lang="de-DE" sz="2000" b="1" dirty="0" smtClean="0"/>
              <a:t>Pfarrgemeinderat</a:t>
            </a:r>
            <a:r>
              <a:rPr lang="de-DE" sz="2000" dirty="0" smtClean="0"/>
              <a:t> (Kirchengemeindehaushalt, Projekte mit pastoraler Bedeutung)</a:t>
            </a:r>
          </a:p>
          <a:p>
            <a:pPr marL="177800" lvl="1" indent="-177800" eaLnBrk="1" hangingPunct="1">
              <a:buFontTx/>
              <a:buChar char="•"/>
            </a:pPr>
            <a:r>
              <a:rPr lang="de-DE" sz="2000" b="1" dirty="0" smtClean="0"/>
              <a:t>Stiftungsrat</a:t>
            </a:r>
            <a:r>
              <a:rPr lang="de-DE" sz="2000" dirty="0" smtClean="0"/>
              <a:t> (verantwortlich für Gebäudeerhalt und Durchführung von Projekten)</a:t>
            </a:r>
          </a:p>
          <a:p>
            <a:pPr marL="177800" lvl="1" indent="-177800" eaLnBrk="1" hangingPunct="1">
              <a:buFontTx/>
              <a:buChar char="•"/>
            </a:pPr>
            <a:r>
              <a:rPr lang="de-DE" sz="2000" b="1" dirty="0" smtClean="0"/>
              <a:t>Vorsitzender des Stiftungsrates</a:t>
            </a:r>
          </a:p>
          <a:p>
            <a:pPr eaLnBrk="1" hangingPunct="1">
              <a:buFont typeface="Arial" charset="0"/>
              <a:buNone/>
            </a:pPr>
            <a:endParaRPr lang="de-DE" b="1" dirty="0" smtClean="0"/>
          </a:p>
          <a:p>
            <a:pPr eaLnBrk="1" hangingPunct="1">
              <a:buFont typeface="Arial" charset="0"/>
              <a:buNone/>
            </a:pPr>
            <a:endParaRPr lang="de-DE" dirty="0" smtClean="0"/>
          </a:p>
          <a:p>
            <a:pPr eaLnBrk="1" hangingPunct="1">
              <a:buFont typeface="Arial" charset="0"/>
              <a:buNone/>
            </a:pPr>
            <a:endParaRPr lang="de-DE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1196752"/>
            <a:ext cx="662473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de-DE" sz="2800" b="1" dirty="0"/>
              <a:t>Zuständigkeit und Verantwortung  für die Bautätigkeit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4929188" cy="714375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sp>
        <p:nvSpPr>
          <p:cNvPr id="29699" name="Inhaltsplatzhalter 3"/>
          <p:cNvSpPr>
            <a:spLocks noGrp="1"/>
          </p:cNvSpPr>
          <p:nvPr>
            <p:ph idx="4294967295"/>
          </p:nvPr>
        </p:nvSpPr>
        <p:spPr>
          <a:xfrm>
            <a:off x="811088" y="1196752"/>
            <a:ext cx="8153400" cy="93610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DE" sz="2800" b="1" dirty="0" smtClean="0"/>
              <a:t>Genehmigungspflichtige Projekte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de-DE" sz="2000" b="1" dirty="0" smtClean="0"/>
              <a:t> 1. Allgemeine Genehmigungstatbestände: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de-DE" sz="2000" b="1" dirty="0" smtClean="0"/>
              <a:t>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de-DE" sz="2000" dirty="0" smtClean="0"/>
              <a:t> 	</a:t>
            </a:r>
          </a:p>
          <a:p>
            <a:pPr eaLnBrk="1" hangingPunct="1">
              <a:buFont typeface="Arial" charset="0"/>
              <a:buNone/>
              <a:defRPr/>
            </a:pPr>
            <a:endParaRPr lang="de-DE" sz="2000" dirty="0" smtClean="0"/>
          </a:p>
          <a:p>
            <a:pPr eaLnBrk="1" hangingPunct="1">
              <a:buFontTx/>
              <a:buNone/>
              <a:defRPr/>
            </a:pPr>
            <a:endParaRPr lang="de-DE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de-DE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de-DE" dirty="0" smtClean="0"/>
              <a:t>	</a:t>
            </a:r>
          </a:p>
          <a:p>
            <a:pPr eaLnBrk="1" hangingPunct="1">
              <a:buFontTx/>
              <a:buNone/>
              <a:defRPr/>
            </a:pPr>
            <a:endParaRPr lang="de-DE" b="1" dirty="0" smtClean="0"/>
          </a:p>
          <a:p>
            <a:pPr eaLnBrk="1" hangingPunct="1">
              <a:buFont typeface="Arial" charset="0"/>
              <a:buNone/>
              <a:defRPr/>
            </a:pPr>
            <a:endParaRPr lang="de-DE" dirty="0" smtClean="0"/>
          </a:p>
          <a:p>
            <a:pPr eaLnBrk="1" hangingPunct="1">
              <a:buFont typeface="Arial" charset="0"/>
              <a:buNone/>
              <a:defRPr/>
            </a:pPr>
            <a:endParaRPr lang="de-DE" dirty="0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 l="9361" t="50510" r="5351" b="13445"/>
          <a:stretch>
            <a:fillRect/>
          </a:stretch>
        </p:blipFill>
        <p:spPr bwMode="auto">
          <a:xfrm>
            <a:off x="899592" y="2924944"/>
            <a:ext cx="7937450" cy="243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4929188" cy="714375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sp>
        <p:nvSpPr>
          <p:cNvPr id="29699" name="Inhaltsplatzhalter 3"/>
          <p:cNvSpPr>
            <a:spLocks noGrp="1"/>
          </p:cNvSpPr>
          <p:nvPr>
            <p:ph idx="4294967295"/>
          </p:nvPr>
        </p:nvSpPr>
        <p:spPr>
          <a:xfrm>
            <a:off x="755576" y="2420888"/>
            <a:ext cx="8137525" cy="3455987"/>
          </a:xfrm>
        </p:spPr>
        <p:txBody>
          <a:bodyPr/>
          <a:lstStyle/>
          <a:p>
            <a:pPr marL="177800" indent="-177800" eaLnBrk="1" hangingPunct="1">
              <a:defRPr/>
            </a:pPr>
            <a:r>
              <a:rPr lang="de-DE" sz="2000" dirty="0" smtClean="0"/>
              <a:t>alle </a:t>
            </a:r>
            <a:r>
              <a:rPr lang="de-DE" sz="2000" b="1" dirty="0" smtClean="0"/>
              <a:t>denkmalschutzrechtlich</a:t>
            </a:r>
            <a:r>
              <a:rPr lang="de-DE" sz="2000" dirty="0" smtClean="0"/>
              <a:t> genehmigungspflichtigen Maßnahmen</a:t>
            </a:r>
          </a:p>
          <a:p>
            <a:pPr marL="177800" indent="-177800" eaLnBrk="1" hangingPunct="1">
              <a:defRPr/>
            </a:pPr>
            <a:r>
              <a:rPr lang="de-DE" sz="2000" dirty="0" smtClean="0"/>
              <a:t>Veräußerung und Restaurierung von </a:t>
            </a:r>
            <a:r>
              <a:rPr lang="de-DE" sz="2000" b="1" dirty="0" smtClean="0"/>
              <a:t>historisch wertvollem liturgischem Gerät</a:t>
            </a:r>
          </a:p>
          <a:p>
            <a:pPr marL="177800" indent="-177800" eaLnBrk="1" hangingPunct="1">
              <a:defRPr/>
            </a:pPr>
            <a:r>
              <a:rPr lang="de-DE" sz="2000" dirty="0" smtClean="0"/>
              <a:t>Aufstellung, Veränderung usw. an </a:t>
            </a:r>
            <a:r>
              <a:rPr lang="de-DE" sz="2000" b="1" dirty="0" smtClean="0"/>
              <a:t>Kunstwerken und Kultgegenständen im Außenbereich</a:t>
            </a:r>
          </a:p>
          <a:p>
            <a:pPr marL="177800" indent="-177800" eaLnBrk="1" hangingPunct="1">
              <a:defRPr/>
            </a:pPr>
            <a:r>
              <a:rPr lang="de-DE" sz="2000" b="1" dirty="0" smtClean="0"/>
              <a:t>Architekten- und Künstlerwettbewerbe</a:t>
            </a:r>
          </a:p>
          <a:p>
            <a:pPr marL="177800" indent="-177800" eaLnBrk="1" hangingPunct="1">
              <a:defRPr/>
            </a:pPr>
            <a:r>
              <a:rPr lang="de-DE" sz="2000" dirty="0" smtClean="0"/>
              <a:t>Maßnahmen an Objekten, zu denen ein Dritter die </a:t>
            </a:r>
            <a:r>
              <a:rPr lang="de-DE" sz="2000" b="1" dirty="0" smtClean="0"/>
              <a:t>Baupflicht</a:t>
            </a:r>
            <a:r>
              <a:rPr lang="de-DE" sz="2000" dirty="0" smtClean="0"/>
              <a:t> hat</a:t>
            </a:r>
          </a:p>
          <a:p>
            <a:pPr marL="177800" indent="-177800" eaLnBrk="1" hangingPunct="1">
              <a:defRPr/>
            </a:pPr>
            <a:r>
              <a:rPr lang="de-DE" sz="2000" dirty="0" smtClean="0"/>
              <a:t>Maßnahmen an der </a:t>
            </a:r>
            <a:r>
              <a:rPr lang="de-DE" sz="2000" b="1" dirty="0" smtClean="0"/>
              <a:t>Ausstattung von Kirchen</a:t>
            </a:r>
            <a:r>
              <a:rPr lang="de-DE" sz="2000" dirty="0" smtClean="0"/>
              <a:t> und Kapellen</a:t>
            </a:r>
          </a:p>
          <a:p>
            <a:pPr marL="360000" indent="-457200" eaLnBrk="1" hangingPunct="1">
              <a:buFont typeface="Arial" charset="0"/>
              <a:buNone/>
              <a:defRPr/>
            </a:pPr>
            <a:endParaRPr lang="de-DE" sz="2000" b="1" dirty="0" smtClean="0"/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de-DE" sz="2000" b="1" dirty="0" smtClean="0"/>
              <a:t>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de-DE" sz="2000" dirty="0" smtClean="0"/>
              <a:t> 	</a:t>
            </a:r>
          </a:p>
          <a:p>
            <a:pPr eaLnBrk="1" hangingPunct="1">
              <a:buFont typeface="Arial" charset="0"/>
              <a:buNone/>
              <a:defRPr/>
            </a:pPr>
            <a:endParaRPr lang="de-DE" sz="2000" dirty="0" smtClean="0"/>
          </a:p>
          <a:p>
            <a:pPr eaLnBrk="1" hangingPunct="1">
              <a:buFontTx/>
              <a:buNone/>
              <a:defRPr/>
            </a:pPr>
            <a:endParaRPr lang="de-DE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de-DE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de-DE" dirty="0" smtClean="0"/>
              <a:t>	</a:t>
            </a:r>
          </a:p>
          <a:p>
            <a:pPr eaLnBrk="1" hangingPunct="1">
              <a:buFontTx/>
              <a:buNone/>
              <a:defRPr/>
            </a:pPr>
            <a:endParaRPr lang="de-DE" b="1" dirty="0" smtClean="0"/>
          </a:p>
          <a:p>
            <a:pPr eaLnBrk="1" hangingPunct="1">
              <a:buFont typeface="Arial" charset="0"/>
              <a:buNone/>
              <a:defRPr/>
            </a:pPr>
            <a:endParaRPr lang="de-DE" dirty="0" smtClean="0"/>
          </a:p>
          <a:p>
            <a:pPr eaLnBrk="1" hangingPunct="1">
              <a:buFont typeface="Arial" charset="0"/>
              <a:buNone/>
              <a:defRPr/>
            </a:pPr>
            <a:endParaRPr lang="de-DE" dirty="0" smtClean="0"/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755576" y="1268760"/>
            <a:ext cx="8388424" cy="108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de-DE" sz="2800" b="1" dirty="0" smtClean="0">
                <a:latin typeface="+mj-lt"/>
              </a:rPr>
              <a:t>Genehmigungspflichtige Projekte</a:t>
            </a:r>
            <a:endParaRPr lang="de-DE" sz="1100" b="1" dirty="0">
              <a:latin typeface="+mj-lt"/>
            </a:endParaRPr>
          </a:p>
          <a:p>
            <a:pPr>
              <a:spcBef>
                <a:spcPts val="1200"/>
              </a:spcBef>
              <a:buFont typeface="Arial" charset="0"/>
              <a:buNone/>
              <a:defRPr/>
            </a:pPr>
            <a:r>
              <a:rPr lang="de-DE" sz="2000" b="1" dirty="0" smtClean="0">
                <a:latin typeface="+mj-lt"/>
              </a:rPr>
              <a:t>2. </a:t>
            </a:r>
            <a:r>
              <a:rPr lang="de-DE" sz="2000" b="1" dirty="0">
                <a:latin typeface="+mj-lt"/>
              </a:rPr>
              <a:t>Besondere Genehmigungstatbestände</a:t>
            </a:r>
            <a:r>
              <a:rPr lang="de-DE" sz="2000" b="1" dirty="0" smtClean="0">
                <a:latin typeface="+mj-lt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de-DE" sz="2000" dirty="0" smtClean="0">
                <a:latin typeface="+mn-lt"/>
                <a:cs typeface="+mn-cs"/>
              </a:rPr>
              <a:t> </a:t>
            </a:r>
            <a:r>
              <a:rPr lang="de-DE" sz="2000" dirty="0">
                <a:latin typeface="+mn-lt"/>
                <a:cs typeface="+mn-cs"/>
              </a:rPr>
              <a:t>	</a:t>
            </a: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177800" algn="l"/>
              </a:tabLst>
              <a:defRPr/>
            </a:pPr>
            <a:endParaRPr lang="de-DE" sz="200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tabLst>
                <a:tab pos="177800" algn="l"/>
              </a:tabLst>
              <a:defRPr/>
            </a:pPr>
            <a:endParaRPr lang="de-DE" sz="320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177800" algn="l"/>
              </a:tabLst>
              <a:defRPr/>
            </a:pPr>
            <a:r>
              <a:rPr lang="de-DE" sz="3200" dirty="0">
                <a:latin typeface="+mn-lt"/>
                <a:cs typeface="+mn-cs"/>
              </a:rPr>
              <a:t>	</a:t>
            </a:r>
          </a:p>
          <a:p>
            <a:pPr>
              <a:spcBef>
                <a:spcPct val="20000"/>
              </a:spcBef>
              <a:tabLst>
                <a:tab pos="177800" algn="l"/>
              </a:tabLst>
              <a:defRPr/>
            </a:pPr>
            <a:r>
              <a:rPr lang="de-DE" sz="3200" dirty="0">
                <a:latin typeface="+mn-lt"/>
                <a:cs typeface="+mn-cs"/>
              </a:rPr>
              <a:t>	</a:t>
            </a:r>
          </a:p>
          <a:p>
            <a:pPr>
              <a:spcBef>
                <a:spcPct val="20000"/>
              </a:spcBef>
              <a:tabLst>
                <a:tab pos="177800" algn="l"/>
              </a:tabLst>
              <a:defRPr/>
            </a:pPr>
            <a:endParaRPr lang="de-DE" sz="3200" b="1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de-DE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de-DE" sz="3200" dirty="0">
              <a:latin typeface="+mn-lt"/>
              <a:cs typeface="+mn-cs"/>
            </a:endParaRPr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1196752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buFont typeface="Arial" charset="0"/>
              <a:buNone/>
              <a:defRPr/>
            </a:pPr>
            <a:r>
              <a:rPr lang="de-DE" sz="2800" b="1" dirty="0"/>
              <a:t>Planungs- und Genehmigungsverfahren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2" name="Rechteck 1"/>
          <p:cNvSpPr/>
          <p:nvPr/>
        </p:nvSpPr>
        <p:spPr>
          <a:xfrm>
            <a:off x="971600" y="2004094"/>
            <a:ext cx="2952328" cy="632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Grundsatzentscheidung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71600" y="2940198"/>
            <a:ext cx="2952328" cy="632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Vorplanung</a:t>
            </a:r>
          </a:p>
          <a:p>
            <a:pPr algn="ctr"/>
            <a:r>
              <a:rPr lang="de-DE" dirty="0" smtClean="0"/>
              <a:t>ggfs. Planungsgenehmigung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71600" y="5805264"/>
            <a:ext cx="2952328" cy="632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Abschluss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71600" y="4869160"/>
            <a:ext cx="2952328" cy="632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Durchführung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971600" y="3898941"/>
            <a:ext cx="2952328" cy="632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Projektgenehmigung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016556" y="2780928"/>
            <a:ext cx="5248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Energiegutachten, Glockeninspektor, Orgelsachverständiger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Bedarfsermittlung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Kostenermittlung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Baupflichten Dritter klären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022236" y="3861048"/>
            <a:ext cx="48702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Basis: Entwurfsplanung </a:t>
            </a:r>
            <a:r>
              <a:rPr lang="de-DE" sz="1400" dirty="0"/>
              <a:t>und der </a:t>
            </a:r>
            <a:r>
              <a:rPr lang="de-DE" sz="1400" dirty="0" smtClean="0"/>
              <a:t>Kostenberechnung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Beschluss Stiftungsrat (Durchführung und Finanzierung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Genehmigungsantrag an </a:t>
            </a:r>
            <a:r>
              <a:rPr lang="de-DE" sz="1400" dirty="0" err="1" smtClean="0"/>
              <a:t>Erzb</a:t>
            </a:r>
            <a:r>
              <a:rPr lang="de-DE" sz="1400" dirty="0"/>
              <a:t>. </a:t>
            </a:r>
            <a:r>
              <a:rPr lang="de-DE" sz="1400" dirty="0" smtClean="0"/>
              <a:t>Ordinariat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020004" y="1967514"/>
            <a:ext cx="2234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Stiftungsrat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Aufnahme in Haushalt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Auftrag Architekt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022236" y="4869160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Bauausschuss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06896" y="1340768"/>
            <a:ext cx="7884368" cy="567407"/>
          </a:xfrm>
        </p:spPr>
        <p:txBody>
          <a:bodyPr/>
          <a:lstStyle/>
          <a:p>
            <a:pPr algn="l"/>
            <a:r>
              <a:rPr lang="de-DE" sz="2800" b="1" dirty="0" smtClean="0"/>
              <a:t>Voraussetzungen für die Genehmigung eines Projektes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806896" y="2133600"/>
            <a:ext cx="8229600" cy="4525963"/>
          </a:xfrm>
        </p:spPr>
        <p:txBody>
          <a:bodyPr/>
          <a:lstStyle/>
          <a:p>
            <a:r>
              <a:rPr lang="de-DE" sz="2000" dirty="0" smtClean="0"/>
              <a:t>Notwendigkeit und Dringlichkeit</a:t>
            </a:r>
          </a:p>
          <a:p>
            <a:r>
              <a:rPr lang="de-DE" sz="2000" dirty="0" smtClean="0"/>
              <a:t>der Wirtschaftlichkeit und Sparsamkeit</a:t>
            </a:r>
          </a:p>
          <a:p>
            <a:r>
              <a:rPr lang="de-DE" sz="2000" dirty="0" smtClean="0"/>
              <a:t>Einbindung in ein tragfähiges Gebäudenutzungskonzept </a:t>
            </a:r>
          </a:p>
          <a:p>
            <a:r>
              <a:rPr lang="de-DE" sz="2000" dirty="0" smtClean="0"/>
              <a:t>Finanzierbarkeit</a:t>
            </a:r>
          </a:p>
          <a:p>
            <a:pPr marL="0" indent="0">
              <a:buNone/>
            </a:pPr>
            <a:endParaRPr lang="de-DE" sz="2000" dirty="0" smtClean="0"/>
          </a:p>
          <a:p>
            <a:endParaRPr lang="de-DE" sz="2000" dirty="0"/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576" y="2461394"/>
            <a:ext cx="8137525" cy="3703910"/>
          </a:xfrm>
        </p:spPr>
        <p:txBody>
          <a:bodyPr/>
          <a:lstStyle/>
          <a:p>
            <a:pPr marL="0" indent="0" defTabSz="179388" eaLnBrk="1" hangingPunct="1">
              <a:lnSpc>
                <a:spcPct val="80000"/>
              </a:lnSpc>
              <a:buFontTx/>
              <a:buNone/>
              <a:tabLst>
                <a:tab pos="0" algn="l"/>
              </a:tabLst>
            </a:pPr>
            <a:r>
              <a:rPr lang="de-DE" sz="2000" b="1" dirty="0" smtClean="0"/>
              <a:t>	Nach Fertigstellung  eines Projektes ist darauf zu achten, dass</a:t>
            </a:r>
          </a:p>
          <a:p>
            <a:pPr marL="0" indent="0" defTabSz="179388" eaLnBrk="1" hangingPunct="1">
              <a:lnSpc>
                <a:spcPct val="80000"/>
              </a:lnSpc>
              <a:buFontTx/>
              <a:buNone/>
              <a:tabLst>
                <a:tab pos="0" algn="l"/>
              </a:tabLst>
            </a:pPr>
            <a:endParaRPr lang="de-DE" sz="2000" b="1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de-DE" sz="2000" dirty="0" smtClean="0"/>
              <a:t>den Betreiberpflichten eingehalten werden, 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de-DE" sz="2000" dirty="0"/>
          </a:p>
          <a:p>
            <a:pPr marL="177800" indent="-177800" eaLnBrk="1" hangingPunct="1">
              <a:lnSpc>
                <a:spcPct val="80000"/>
              </a:lnSpc>
            </a:pPr>
            <a:r>
              <a:rPr lang="de-DE" sz="2000" dirty="0" smtClean="0"/>
              <a:t>eventuelle </a:t>
            </a:r>
            <a:r>
              <a:rPr lang="de-DE" sz="2000" b="1" dirty="0" smtClean="0"/>
              <a:t>Mängel</a:t>
            </a:r>
            <a:r>
              <a:rPr lang="de-DE" sz="2000" dirty="0" smtClean="0"/>
              <a:t> rechtzeitig geltend gemacht werden,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de-DE" sz="20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de-DE" sz="2000" dirty="0" smtClean="0"/>
              <a:t>eine Einweisung für die richtige </a:t>
            </a:r>
            <a:r>
              <a:rPr lang="de-DE" sz="2000" b="1" dirty="0" smtClean="0"/>
              <a:t>Beheizung und Belüftung </a:t>
            </a:r>
            <a:r>
              <a:rPr lang="de-DE" sz="2000" dirty="0" smtClean="0"/>
              <a:t>erfolgt,</a:t>
            </a:r>
          </a:p>
          <a:p>
            <a:pPr marL="177800" indent="-177800" eaLnBrk="1" hangingPunct="1">
              <a:lnSpc>
                <a:spcPct val="80000"/>
              </a:lnSpc>
              <a:buFont typeface="Arial" charset="0"/>
              <a:buNone/>
            </a:pPr>
            <a:r>
              <a:rPr lang="de-DE" sz="2000" dirty="0" smtClean="0"/>
              <a:t> </a:t>
            </a:r>
          </a:p>
          <a:p>
            <a:pPr marL="177800" indent="-177800" eaLnBrk="1" hangingPunct="1">
              <a:lnSpc>
                <a:spcPct val="80000"/>
              </a:lnSpc>
            </a:pPr>
            <a:r>
              <a:rPr lang="de-DE" sz="2000" b="1" dirty="0" smtClean="0"/>
              <a:t>Wartungsverträge</a:t>
            </a:r>
            <a:r>
              <a:rPr lang="de-DE" sz="2000" dirty="0" smtClean="0"/>
              <a:t> abgeschlossen und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de-DE" sz="20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de-DE" sz="2000" dirty="0" smtClean="0"/>
              <a:t>notwendige </a:t>
            </a:r>
            <a:r>
              <a:rPr lang="de-DE" sz="2000" b="1" dirty="0" smtClean="0"/>
              <a:t>Unterhaltungsarbeiten</a:t>
            </a:r>
            <a:r>
              <a:rPr lang="de-DE" sz="2000" dirty="0" smtClean="0"/>
              <a:t> durchgeführt  werden.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de-DE" sz="2000" dirty="0"/>
          </a:p>
          <a:p>
            <a:pPr marL="177800" indent="-177800" eaLnBrk="1" hangingPunct="1">
              <a:lnSpc>
                <a:spcPct val="80000"/>
              </a:lnSpc>
            </a:pPr>
            <a:r>
              <a:rPr lang="de-DE" sz="2000" dirty="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de-DE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de-DE" sz="12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de-DE" sz="2000" dirty="0" smtClean="0"/>
              <a:t>	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55576" y="1268760"/>
            <a:ext cx="78843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l" eaLnBrk="1" hangingPunct="1">
              <a:lnSpc>
                <a:spcPct val="80000"/>
              </a:lnSpc>
              <a:buFontTx/>
              <a:buNone/>
            </a:pPr>
            <a:r>
              <a:rPr lang="de-DE" sz="2800" b="1" dirty="0"/>
              <a:t>Mit Fertigstellung des Projektes beginnt eine neue Gebäudeverantwortung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576" y="1484784"/>
            <a:ext cx="8136904" cy="489654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DE" sz="2000" dirty="0" smtClean="0"/>
              <a:t>Kosten: 	alle projektbezogenen Aufwendungen (insbes. Planungs- und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DE" sz="2000" dirty="0" smtClean="0"/>
              <a:t>	Baukosten)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DE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DE" sz="2000" dirty="0" smtClean="0"/>
              <a:t>Finanzierungskomponenten: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DE" sz="2000" dirty="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u="sng" kern="1300" dirty="0" smtClean="0"/>
              <a:t>Zuschüsse aus dem Bauförderfonds </a:t>
            </a:r>
          </a:p>
          <a:p>
            <a:pPr marL="358775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600" dirty="0" smtClean="0"/>
              <a:t>Die </a:t>
            </a:r>
            <a:r>
              <a:rPr lang="de-DE" sz="1600" dirty="0"/>
              <a:t>Bewilligung des Zuschusses erfolgt im Zuge der Genehmigung der Maßnahme. Die Zuschussgrundsätze  sind in der Schlüsselzuweisungsordnung der Erzdiözese verankert.  Zu ungenehmigt begonnenen bzw. ausgeführten Maßnahmen ist ein Zuschuss nicht möglich</a:t>
            </a:r>
            <a:r>
              <a:rPr lang="de-DE" sz="16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u="sng" kern="1300" dirty="0" smtClean="0"/>
              <a:t>Eigenmittel, Rücklagen, Sonderposten (Spenden)</a:t>
            </a:r>
          </a:p>
          <a:p>
            <a:pPr marL="357188" indent="-357188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	</a:t>
            </a:r>
            <a:r>
              <a:rPr lang="de-DE" sz="1600" dirty="0" smtClean="0"/>
              <a:t>Beratung </a:t>
            </a:r>
            <a:r>
              <a:rPr lang="de-DE" sz="1600" dirty="0"/>
              <a:t>durch die Stabsstelle </a:t>
            </a:r>
            <a:r>
              <a:rPr lang="de-DE" sz="1600" b="1" dirty="0"/>
              <a:t>Fundraising</a:t>
            </a:r>
            <a:r>
              <a:rPr lang="de-DE" sz="1600" dirty="0"/>
              <a:t> im </a:t>
            </a:r>
            <a:r>
              <a:rPr lang="de-DE" sz="1600" dirty="0" err="1"/>
              <a:t>Erzb</a:t>
            </a:r>
            <a:r>
              <a:rPr lang="de-DE" sz="1600" dirty="0"/>
              <a:t>. Ordinariat </a:t>
            </a:r>
            <a:r>
              <a:rPr lang="de-DE" sz="1600" dirty="0" smtClean="0"/>
              <a:t>möglich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kern="1300" dirty="0" smtClean="0"/>
              <a:t>Zuweisung </a:t>
            </a:r>
            <a:r>
              <a:rPr lang="de-DE" sz="2000" kern="1300" dirty="0"/>
              <a:t>eines </a:t>
            </a:r>
            <a:r>
              <a:rPr lang="de-DE" sz="2000" kern="1300" dirty="0" smtClean="0"/>
              <a:t>Baufördervereins</a:t>
            </a:r>
            <a:endParaRPr lang="de-DE" sz="2000" kern="13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kern="1300" dirty="0" smtClean="0"/>
              <a:t>Zuschüsse Dritter </a:t>
            </a:r>
            <a:r>
              <a:rPr lang="de-DE" sz="2000" dirty="0" smtClean="0"/>
              <a:t>(</a:t>
            </a:r>
            <a:r>
              <a:rPr lang="de-DE" sz="2000" dirty="0"/>
              <a:t>Stiftungen z.B. Schaffnei, Bund, Land, Kommunen</a:t>
            </a:r>
            <a:r>
              <a:rPr lang="de-DE" sz="2000" dirty="0" smtClean="0"/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DE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 </a:t>
            </a:r>
            <a:r>
              <a:rPr lang="de-DE" sz="2000" dirty="0" smtClean="0"/>
              <a:t>Zur </a:t>
            </a:r>
            <a:r>
              <a:rPr lang="de-DE" sz="2000" dirty="0"/>
              <a:t>Reduzierung des Aufwands tragen Eigenleistungen bei 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755576" y="908720"/>
            <a:ext cx="7884368" cy="56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800" b="1" dirty="0" smtClean="0"/>
              <a:t>Finanzierung </a:t>
            </a:r>
            <a:r>
              <a:rPr lang="de-DE" sz="2800" b="1" dirty="0"/>
              <a:t>von </a:t>
            </a:r>
            <a:r>
              <a:rPr lang="de-DE" sz="2800" b="1" dirty="0" smtClean="0"/>
              <a:t>Projekten</a:t>
            </a:r>
            <a:endParaRPr lang="de-DE" sz="2800" b="1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dirty="0" smtClean="0"/>
              <a:t> / Seite: </a:t>
            </a:r>
            <a:fld id="{FBF2F91F-15C9-4F96-B825-4991E740BEEF}" type="slidenum">
              <a:rPr lang="de-DE" smtClean="0"/>
              <a:pPr/>
              <a:t>17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060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47827" y="2060848"/>
            <a:ext cx="8144653" cy="403244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DE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DE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DE" sz="2000" dirty="0" smtClean="0"/>
              <a:t>Projekte haben i. d. R. auch Auswirkung auf die Zusammensetzung des Eigenkapitals der Kirchengemeinde: für den Ausgleich des ungedeckten Aufwandes werden Rücklagen der Pfarreien (§28 KVO III) oder zweckgebundene Rücklagen herangezogen.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DE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DE" sz="2000" dirty="0" smtClean="0"/>
              <a:t>Um Liquiditätsengpässe zu vermeiden, werden Darlehen in Höhe von max. einem Drittel der Projektkosten bewilligt. Der Schuldenddienst wird derzeit und vorbehaltlich der Zustimmung der Kirchensteuervertretung nach der Schlüsselzuweisungsordnung mit 40 % bezuschusst. Der verbleibende Schuldendienst ist aus Mitteln der Kirchengemeinde zu bestreiten.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de-DE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de-DE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de-DE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de-DE" sz="2000" dirty="0" smtClean="0"/>
              <a:t>	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755576" y="1196752"/>
            <a:ext cx="7884368" cy="56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800" b="1" dirty="0" smtClean="0"/>
              <a:t>Finanzierung </a:t>
            </a:r>
            <a:r>
              <a:rPr lang="de-DE" sz="2800" b="1" dirty="0"/>
              <a:t>von </a:t>
            </a:r>
            <a:r>
              <a:rPr lang="de-DE" sz="2800" b="1" dirty="0" smtClean="0"/>
              <a:t>Projekten</a:t>
            </a:r>
            <a:endParaRPr lang="de-DE" sz="2800" b="1" dirty="0"/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dirty="0" smtClean="0"/>
              <a:t> / Seite: </a:t>
            </a:r>
            <a:fld id="{FBF2F91F-15C9-4F96-B825-4991E740BEEF}" type="slidenum">
              <a:rPr lang="de-DE" smtClean="0"/>
              <a:pPr/>
              <a:t>18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020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Inhaltsplatzhalter 2"/>
          <p:cNvSpPr>
            <a:spLocks noGrp="1"/>
          </p:cNvSpPr>
          <p:nvPr>
            <p:ph idx="4294967295"/>
          </p:nvPr>
        </p:nvSpPr>
        <p:spPr>
          <a:xfrm>
            <a:off x="754955" y="764704"/>
            <a:ext cx="8137525" cy="48529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sz="2400" b="1" dirty="0" smtClean="0"/>
              <a:t>Zuschüsse aus dem Bauförderfonds</a:t>
            </a:r>
          </a:p>
          <a:p>
            <a:pPr marL="0" indent="0">
              <a:buFont typeface="Arial" charset="0"/>
              <a:buNone/>
            </a:pPr>
            <a:endParaRPr lang="de-DE" sz="1600" dirty="0"/>
          </a:p>
          <a:p>
            <a:pPr>
              <a:buFont typeface="Arial" charset="0"/>
              <a:buNone/>
            </a:pPr>
            <a:r>
              <a:rPr lang="de-DE" sz="2000" dirty="0" smtClean="0"/>
              <a:t>Kirchen/Kapellen:</a:t>
            </a:r>
          </a:p>
          <a:p>
            <a:r>
              <a:rPr lang="de-DE" sz="2000" dirty="0" err="1" smtClean="0"/>
              <a:t>Außenrenovation</a:t>
            </a:r>
            <a:r>
              <a:rPr lang="de-DE" sz="2000" dirty="0" smtClean="0"/>
              <a:t>, Heizung, Glocken, Zugang:	1/3 der Kosten</a:t>
            </a:r>
          </a:p>
          <a:p>
            <a:r>
              <a:rPr lang="de-DE" sz="2000" dirty="0" smtClean="0"/>
              <a:t>Innenrenovation, Ausstattung, Kunst, Orgel:	25% der Kosten</a:t>
            </a:r>
          </a:p>
          <a:p>
            <a:r>
              <a:rPr lang="de-DE" sz="2000" dirty="0" smtClean="0"/>
              <a:t>Außenanlage / Vorplatz:			10% der Kosten</a:t>
            </a:r>
          </a:p>
          <a:p>
            <a:pPr marL="0" indent="0">
              <a:buNone/>
            </a:pPr>
            <a:r>
              <a:rPr lang="de-DE" sz="2000" dirty="0" smtClean="0"/>
              <a:t>Pfarrhäuser:</a:t>
            </a:r>
          </a:p>
          <a:p>
            <a:r>
              <a:rPr lang="de-DE" sz="2000" dirty="0" smtClean="0"/>
              <a:t>Pfarrwohnung:				1/3 der Kosten</a:t>
            </a:r>
          </a:p>
          <a:p>
            <a:r>
              <a:rPr lang="de-DE" sz="2000" dirty="0" smtClean="0"/>
              <a:t>Pfarrbüro:					20% der Kosten</a:t>
            </a:r>
          </a:p>
          <a:p>
            <a:r>
              <a:rPr lang="de-DE" sz="2000" dirty="0" smtClean="0"/>
              <a:t>Neueinrichtung zentrales Pfarrbüro:		30% der Kosten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Gemeindehäuser:				20% der Kosten</a:t>
            </a:r>
          </a:p>
          <a:p>
            <a:pPr marL="0" indent="0">
              <a:buNone/>
            </a:pPr>
            <a:r>
              <a:rPr lang="de-DE" sz="2000" dirty="0" smtClean="0"/>
              <a:t>Kitas:						10% der Kosten</a:t>
            </a:r>
          </a:p>
          <a:p>
            <a:pPr marL="0" indent="0">
              <a:buNone/>
            </a:pPr>
            <a:r>
              <a:rPr lang="de-DE" sz="2000" dirty="0" smtClean="0"/>
              <a:t>Mietobjekte:					10% der Kosten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 Bei e</a:t>
            </a:r>
            <a:r>
              <a:rPr lang="de-DE" sz="2000" dirty="0" smtClean="0"/>
              <a:t>nergetischen Maßnahmen aus Energiegutachten erhöht sich der Zuschuss um 50%</a:t>
            </a:r>
          </a:p>
          <a:p>
            <a:pPr>
              <a:buFont typeface="Arial" charset="0"/>
              <a:buNone/>
            </a:pPr>
            <a:r>
              <a:rPr lang="de-DE" sz="2000" dirty="0" smtClean="0"/>
              <a:t>  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88" y="285750"/>
            <a:ext cx="4929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19</a:t>
            </a:fld>
            <a:endParaRPr lang="de-DE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Inhaltsplatzhalter 2"/>
          <p:cNvSpPr>
            <a:spLocks noGrp="1"/>
          </p:cNvSpPr>
          <p:nvPr>
            <p:ph idx="4294967295"/>
          </p:nvPr>
        </p:nvSpPr>
        <p:spPr>
          <a:xfrm>
            <a:off x="1006475" y="1268413"/>
            <a:ext cx="8137525" cy="5589587"/>
          </a:xfrm>
        </p:spPr>
        <p:txBody>
          <a:bodyPr/>
          <a:lstStyle/>
          <a:p>
            <a:pPr marL="1347788" indent="179388" defTabSz="509588">
              <a:buNone/>
              <a:tabLst>
                <a:tab pos="1527175" algn="l"/>
              </a:tabLst>
            </a:pPr>
            <a:r>
              <a:rPr lang="de-DE" sz="2800" b="1" dirty="0" smtClean="0"/>
              <a:t>Themenübersicht</a:t>
            </a:r>
          </a:p>
          <a:p>
            <a:pPr marL="0" indent="0">
              <a:buNone/>
            </a:pPr>
            <a:endParaRPr lang="de-DE" sz="1100" dirty="0" smtClean="0"/>
          </a:p>
          <a:p>
            <a:pPr marL="1611313" indent="-265113">
              <a:buFont typeface="Arial" panose="020B0604020202020204" pitchFamily="34" charset="0"/>
              <a:buChar char="•"/>
            </a:pPr>
            <a:r>
              <a:rPr lang="de-DE" sz="2000" dirty="0" smtClean="0"/>
              <a:t>Allgemeines</a:t>
            </a:r>
          </a:p>
          <a:p>
            <a:pPr marL="1611313" indent="-265113">
              <a:buFont typeface="Arial" panose="020B0604020202020204" pitchFamily="34" charset="0"/>
              <a:buChar char="•"/>
            </a:pPr>
            <a:r>
              <a:rPr lang="de-DE" sz="2000" dirty="0" smtClean="0"/>
              <a:t>Dienstleister der Kirchengemeinden:</a:t>
            </a:r>
            <a:br>
              <a:rPr lang="de-DE" sz="2000" dirty="0" smtClean="0"/>
            </a:br>
            <a:r>
              <a:rPr lang="de-DE" sz="2000" dirty="0" err="1" smtClean="0"/>
              <a:t>Erzb</a:t>
            </a:r>
            <a:r>
              <a:rPr lang="de-DE" sz="2000" dirty="0" smtClean="0"/>
              <a:t>. Bauämter, Verrechnungsstellen usw.</a:t>
            </a:r>
          </a:p>
          <a:p>
            <a:pPr marL="1611313" indent="-265113">
              <a:buFont typeface="Arial" panose="020B0604020202020204" pitchFamily="34" charset="0"/>
              <a:buChar char="•"/>
            </a:pPr>
            <a:r>
              <a:rPr lang="de-DE" sz="2000" dirty="0" smtClean="0"/>
              <a:t>Rechtliche Grundlagen:</a:t>
            </a:r>
            <a:br>
              <a:rPr lang="de-DE" sz="2000" dirty="0" smtClean="0"/>
            </a:br>
            <a:r>
              <a:rPr lang="de-DE" sz="2000" dirty="0" smtClean="0"/>
              <a:t>Leitbild, Kirchenbauordnung</a:t>
            </a:r>
          </a:p>
          <a:p>
            <a:pPr marL="1611313" indent="-265113">
              <a:buFont typeface="Arial" panose="020B0604020202020204" pitchFamily="34" charset="0"/>
              <a:buChar char="•"/>
            </a:pPr>
            <a:r>
              <a:rPr lang="de-DE" sz="2000" dirty="0" smtClean="0"/>
              <a:t>Genehmigungserfordernisse</a:t>
            </a:r>
          </a:p>
          <a:p>
            <a:pPr marL="1611313" indent="-265113">
              <a:buFont typeface="Arial" panose="020B0604020202020204" pitchFamily="34" charset="0"/>
              <a:buChar char="•"/>
            </a:pPr>
            <a:r>
              <a:rPr lang="de-DE" sz="2000" dirty="0" smtClean="0"/>
              <a:t>Planungs- und Genehmigungsverfahren</a:t>
            </a:r>
          </a:p>
          <a:p>
            <a:pPr marL="1611313" indent="-265113">
              <a:buFont typeface="Arial" panose="020B0604020202020204" pitchFamily="34" charset="0"/>
              <a:buChar char="•"/>
            </a:pPr>
            <a:r>
              <a:rPr lang="de-DE" sz="2000" dirty="0" smtClean="0"/>
              <a:t>Finanzierung von Projekten; </a:t>
            </a:r>
          </a:p>
          <a:p>
            <a:pPr marL="1611313" indent="-265113">
              <a:buFont typeface="Arial" panose="020B0604020202020204" pitchFamily="34" charset="0"/>
              <a:buChar char="•"/>
            </a:pPr>
            <a:r>
              <a:rPr lang="de-DE" sz="2000" dirty="0" smtClean="0"/>
              <a:t>Bausubstanzerhaltungsrückstellung</a:t>
            </a:r>
          </a:p>
          <a:p>
            <a:pPr marL="1611313" indent="-265113">
              <a:buFont typeface="Arial" panose="020B0604020202020204" pitchFamily="34" charset="0"/>
              <a:buChar char="•"/>
            </a:pPr>
            <a:r>
              <a:rPr lang="de-DE" sz="2000" dirty="0" smtClean="0"/>
              <a:t>Hinweise zu Immobilien</a:t>
            </a:r>
          </a:p>
          <a:p>
            <a:pPr>
              <a:buFont typeface="Wingdings" pitchFamily="2" charset="2"/>
              <a:buChar char="§"/>
            </a:pPr>
            <a:endParaRPr lang="de-DE" sz="2400" dirty="0" smtClean="0"/>
          </a:p>
          <a:p>
            <a:pPr>
              <a:buFont typeface="Wingdings" pitchFamily="2" charset="2"/>
              <a:buChar char="§"/>
            </a:pPr>
            <a:endParaRPr lang="de-DE" sz="2400" dirty="0" smtClean="0"/>
          </a:p>
          <a:p>
            <a:pPr>
              <a:buFont typeface="Wingdings" pitchFamily="2" charset="2"/>
              <a:buChar char="§"/>
            </a:pPr>
            <a:endParaRPr lang="de-DE" sz="2400" dirty="0" smtClean="0"/>
          </a:p>
          <a:p>
            <a:pPr>
              <a:buFont typeface="Wingdings" pitchFamily="2" charset="2"/>
              <a:buChar char="§"/>
            </a:pPr>
            <a:endParaRPr lang="de-DE" sz="2400" dirty="0" smtClean="0"/>
          </a:p>
          <a:p>
            <a:pPr>
              <a:buFont typeface="Wingdings" pitchFamily="2" charset="2"/>
              <a:buChar char="§"/>
            </a:pPr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88" y="285750"/>
            <a:ext cx="4929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3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5300" dirty="0" smtClean="0"/>
              <a:t/>
            </a:r>
            <a:br>
              <a:rPr lang="de-DE" sz="5300" dirty="0" smtClean="0"/>
            </a:br>
            <a:r>
              <a:rPr lang="de-DE" sz="5300" dirty="0" smtClean="0"/>
              <a:t/>
            </a:r>
            <a:br>
              <a:rPr lang="de-DE" sz="53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sp>
        <p:nvSpPr>
          <p:cNvPr id="7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12"/>
          <p:cNvSpPr>
            <a:spLocks noChangeShapeType="1"/>
          </p:cNvSpPr>
          <p:nvPr/>
        </p:nvSpPr>
        <p:spPr bwMode="auto">
          <a:xfrm>
            <a:off x="914400" y="6400800"/>
            <a:ext cx="8001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285750"/>
            <a:ext cx="4929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pic>
        <p:nvPicPr>
          <p:cNvPr id="6" name="Picture 4707"/>
          <p:cNvPicPr/>
          <p:nvPr/>
        </p:nvPicPr>
        <p:blipFill rotWithShape="1">
          <a:blip r:embed="rId3"/>
          <a:srcRect b="58373"/>
          <a:stretch/>
        </p:blipFill>
        <p:spPr>
          <a:xfrm>
            <a:off x="1619672" y="2204864"/>
            <a:ext cx="6393904" cy="22322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1198195"/>
            <a:ext cx="8231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spc="4" dirty="0">
                <a:latin typeface="+mj-lt"/>
                <a:ea typeface="+mj-ea"/>
                <a:cs typeface="Arial"/>
              </a:rPr>
              <a:t>Genehmigte Baumaßnahmen der Kirchengemeinden in den Jahren 2011 bis 2019</a:t>
            </a:r>
          </a:p>
        </p:txBody>
      </p:sp>
      <p:pic>
        <p:nvPicPr>
          <p:cNvPr id="8" name="Picture 4707"/>
          <p:cNvPicPr/>
          <p:nvPr/>
        </p:nvPicPr>
        <p:blipFill rotWithShape="1">
          <a:blip r:embed="rId3"/>
          <a:srcRect t="42943" r="6849"/>
          <a:stretch/>
        </p:blipFill>
        <p:spPr>
          <a:xfrm>
            <a:off x="1627421" y="4365104"/>
            <a:ext cx="6393904" cy="2020887"/>
          </a:xfrm>
          <a:prstGeom prst="rect">
            <a:avLst/>
          </a:prstGeom>
        </p:spPr>
      </p:pic>
      <p:sp>
        <p:nvSpPr>
          <p:cNvPr id="7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20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176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9592" y="2204864"/>
            <a:ext cx="8136904" cy="3920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4028" indent="-342900">
              <a:lnSpc>
                <a:spcPts val="2216"/>
              </a:lnSpc>
              <a:spcBef>
                <a:spcPts val="1159"/>
              </a:spcBef>
              <a:buFont typeface="Arial" panose="020B0604020202020204" pitchFamily="34" charset="0"/>
              <a:buChar char="•"/>
            </a:pPr>
            <a:r>
              <a:rPr sz="2000" dirty="0" err="1" smtClean="0">
                <a:latin typeface="Calibri" pitchFamily="34" charset="0"/>
                <a:cs typeface="Arial"/>
              </a:rPr>
              <a:t>Gebäude</a:t>
            </a:r>
            <a:r>
              <a:rPr sz="2000" spc="-79" dirty="0" smtClean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und</a:t>
            </a:r>
            <a:r>
              <a:rPr sz="2000" spc="-32" dirty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Grund</a:t>
            </a:r>
            <a:r>
              <a:rPr sz="2000" spc="4" dirty="0">
                <a:latin typeface="Calibri" pitchFamily="34" charset="0"/>
                <a:cs typeface="Arial"/>
              </a:rPr>
              <a:t>s</a:t>
            </a:r>
            <a:r>
              <a:rPr sz="2000" dirty="0">
                <a:latin typeface="Calibri" pitchFamily="34" charset="0"/>
                <a:cs typeface="Arial"/>
              </a:rPr>
              <a:t>tü</a:t>
            </a:r>
            <a:r>
              <a:rPr sz="2000" spc="4" dirty="0">
                <a:latin typeface="Calibri" pitchFamily="34" charset="0"/>
                <a:cs typeface="Arial"/>
              </a:rPr>
              <a:t>ck</a:t>
            </a:r>
            <a:r>
              <a:rPr sz="2000" dirty="0">
                <a:latin typeface="Calibri" pitchFamily="34" charset="0"/>
                <a:cs typeface="Arial"/>
              </a:rPr>
              <a:t>e</a:t>
            </a:r>
            <a:r>
              <a:rPr sz="2000" spc="-109" dirty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für</a:t>
            </a:r>
            <a:r>
              <a:rPr sz="2000" spc="25" dirty="0">
                <a:latin typeface="Calibri" pitchFamily="34" charset="0"/>
                <a:cs typeface="Arial"/>
              </a:rPr>
              <a:t> </a:t>
            </a:r>
            <a:r>
              <a:rPr sz="2000" u="heavy" spc="4" dirty="0">
                <a:latin typeface="Calibri" pitchFamily="34" charset="0"/>
                <a:cs typeface="Arial"/>
              </a:rPr>
              <a:t>k</a:t>
            </a:r>
            <a:r>
              <a:rPr sz="2000" u="heavy" dirty="0">
                <a:latin typeface="Calibri" pitchFamily="34" charset="0"/>
                <a:cs typeface="Arial"/>
              </a:rPr>
              <a:t>ir</a:t>
            </a:r>
            <a:r>
              <a:rPr sz="2000" u="heavy" spc="4" dirty="0">
                <a:latin typeface="Calibri" pitchFamily="34" charset="0"/>
                <a:cs typeface="Arial"/>
              </a:rPr>
              <a:t>c</a:t>
            </a:r>
            <a:r>
              <a:rPr sz="2000" u="heavy" spc="-8" dirty="0">
                <a:latin typeface="Calibri" pitchFamily="34" charset="0"/>
                <a:cs typeface="Arial"/>
              </a:rPr>
              <a:t>h</a:t>
            </a:r>
            <a:r>
              <a:rPr sz="2000" u="heavy" dirty="0">
                <a:latin typeface="Calibri" pitchFamily="34" charset="0"/>
                <a:cs typeface="Arial"/>
              </a:rPr>
              <a:t>l</a:t>
            </a:r>
            <a:r>
              <a:rPr sz="2000" u="heavy" spc="-4" dirty="0">
                <a:latin typeface="Calibri" pitchFamily="34" charset="0"/>
                <a:cs typeface="Arial"/>
              </a:rPr>
              <a:t>i</a:t>
            </a:r>
            <a:r>
              <a:rPr sz="2000" u="heavy" spc="4" dirty="0">
                <a:latin typeface="Calibri" pitchFamily="34" charset="0"/>
                <a:cs typeface="Arial"/>
              </a:rPr>
              <a:t>c</a:t>
            </a:r>
            <a:r>
              <a:rPr sz="2000" u="heavy" dirty="0">
                <a:latin typeface="Calibri" pitchFamily="34" charset="0"/>
                <a:cs typeface="Arial"/>
              </a:rPr>
              <a:t>he</a:t>
            </a:r>
            <a:r>
              <a:rPr sz="2000" spc="-67" dirty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Zwe</a:t>
            </a:r>
            <a:r>
              <a:rPr sz="2000" spc="4" dirty="0">
                <a:latin typeface="Calibri" pitchFamily="34" charset="0"/>
                <a:cs typeface="Arial"/>
              </a:rPr>
              <a:t>ck</a:t>
            </a:r>
            <a:r>
              <a:rPr sz="2000" dirty="0">
                <a:latin typeface="Calibri" pitchFamily="34" charset="0"/>
                <a:cs typeface="Arial"/>
              </a:rPr>
              <a:t>e</a:t>
            </a:r>
            <a:r>
              <a:rPr sz="2000" spc="-74" dirty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werden</a:t>
            </a:r>
            <a:r>
              <a:rPr sz="2000" spc="-63" dirty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in</a:t>
            </a:r>
            <a:r>
              <a:rPr sz="2000" spc="-15" dirty="0">
                <a:latin typeface="Calibri" pitchFamily="34" charset="0"/>
                <a:cs typeface="Arial"/>
              </a:rPr>
              <a:t> </a:t>
            </a:r>
            <a:r>
              <a:rPr sz="2000" dirty="0" smtClean="0">
                <a:latin typeface="Calibri" pitchFamily="34" charset="0"/>
                <a:cs typeface="Arial"/>
              </a:rPr>
              <a:t>der</a:t>
            </a:r>
            <a:r>
              <a:rPr lang="de-DE" sz="2000" dirty="0" smtClean="0">
                <a:latin typeface="Calibri" pitchFamily="34" charset="0"/>
                <a:cs typeface="Arial"/>
              </a:rPr>
              <a:t> </a:t>
            </a:r>
            <a:r>
              <a:rPr sz="2000" dirty="0" err="1" smtClean="0">
                <a:latin typeface="Calibri" pitchFamily="34" charset="0"/>
                <a:cs typeface="Arial"/>
              </a:rPr>
              <a:t>Bilanz</a:t>
            </a:r>
            <a:r>
              <a:rPr sz="2000" spc="-52" dirty="0" smtClean="0">
                <a:latin typeface="Calibri" pitchFamily="34" charset="0"/>
                <a:cs typeface="Arial"/>
              </a:rPr>
              <a:t> </a:t>
            </a:r>
            <a:r>
              <a:rPr sz="2000" spc="-4" dirty="0">
                <a:latin typeface="Calibri" pitchFamily="34" charset="0"/>
                <a:cs typeface="Arial"/>
              </a:rPr>
              <a:t>m</a:t>
            </a:r>
            <a:r>
              <a:rPr sz="2000" dirty="0">
                <a:latin typeface="Calibri" pitchFamily="34" charset="0"/>
                <a:cs typeface="Arial"/>
              </a:rPr>
              <a:t>it</a:t>
            </a:r>
            <a:r>
              <a:rPr sz="2000" spc="-25" dirty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e</a:t>
            </a:r>
            <a:r>
              <a:rPr sz="2000" spc="-4" dirty="0">
                <a:latin typeface="Calibri" pitchFamily="34" charset="0"/>
                <a:cs typeface="Arial"/>
              </a:rPr>
              <a:t>i</a:t>
            </a:r>
            <a:r>
              <a:rPr sz="2000" dirty="0">
                <a:latin typeface="Calibri" pitchFamily="34" charset="0"/>
                <a:cs typeface="Arial"/>
              </a:rPr>
              <a:t>nem</a:t>
            </a:r>
            <a:r>
              <a:rPr sz="2000" spc="-52" dirty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Wert</a:t>
            </a:r>
            <a:r>
              <a:rPr sz="2000" spc="-40" dirty="0">
                <a:latin typeface="Calibri" pitchFamily="34" charset="0"/>
                <a:cs typeface="Arial"/>
              </a:rPr>
              <a:t> </a:t>
            </a:r>
            <a:r>
              <a:rPr sz="2000" spc="4" dirty="0">
                <a:latin typeface="Calibri" pitchFamily="34" charset="0"/>
                <a:cs typeface="Arial"/>
              </a:rPr>
              <a:t>v</a:t>
            </a:r>
            <a:r>
              <a:rPr sz="2000" dirty="0">
                <a:latin typeface="Calibri" pitchFamily="34" charset="0"/>
                <a:cs typeface="Arial"/>
              </a:rPr>
              <a:t>on</a:t>
            </a:r>
            <a:r>
              <a:rPr sz="2000" spc="-31" dirty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je</a:t>
            </a:r>
            <a:r>
              <a:rPr sz="2000" spc="-15" dirty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1</a:t>
            </a:r>
            <a:r>
              <a:rPr sz="2000" spc="41" dirty="0">
                <a:latin typeface="Calibri" pitchFamily="34" charset="0"/>
                <a:cs typeface="Arial"/>
              </a:rPr>
              <a:t> </a:t>
            </a:r>
            <a:r>
              <a:rPr sz="2000" dirty="0">
                <a:latin typeface="Calibri" pitchFamily="34" charset="0"/>
                <a:cs typeface="Arial"/>
              </a:rPr>
              <a:t>€</a:t>
            </a:r>
            <a:r>
              <a:rPr sz="2000" spc="-11" dirty="0">
                <a:latin typeface="Calibri" pitchFamily="34" charset="0"/>
                <a:cs typeface="Arial"/>
              </a:rPr>
              <a:t> </a:t>
            </a:r>
            <a:r>
              <a:rPr sz="2000" dirty="0" err="1" smtClean="0">
                <a:latin typeface="Calibri" pitchFamily="34" charset="0"/>
                <a:cs typeface="Arial"/>
              </a:rPr>
              <a:t>da</a:t>
            </a:r>
            <a:r>
              <a:rPr sz="2000" spc="-8" dirty="0" err="1" smtClean="0">
                <a:latin typeface="Calibri" pitchFamily="34" charset="0"/>
                <a:cs typeface="Arial"/>
              </a:rPr>
              <a:t>r</a:t>
            </a:r>
            <a:r>
              <a:rPr sz="2000" dirty="0" err="1" smtClean="0">
                <a:latin typeface="Calibri" pitchFamily="34" charset="0"/>
                <a:cs typeface="Arial"/>
              </a:rPr>
              <a:t>ge</a:t>
            </a:r>
            <a:r>
              <a:rPr sz="2000" spc="4" dirty="0" err="1" smtClean="0">
                <a:latin typeface="Calibri" pitchFamily="34" charset="0"/>
                <a:cs typeface="Arial"/>
              </a:rPr>
              <a:t>s</a:t>
            </a:r>
            <a:r>
              <a:rPr sz="2000" dirty="0" err="1" smtClean="0">
                <a:latin typeface="Calibri" pitchFamily="34" charset="0"/>
                <a:cs typeface="Arial"/>
              </a:rPr>
              <a:t>tellt</a:t>
            </a:r>
            <a:r>
              <a:rPr sz="2000" spc="-94" dirty="0" smtClean="0">
                <a:latin typeface="Calibri" pitchFamily="34" charset="0"/>
                <a:cs typeface="Arial"/>
              </a:rPr>
              <a:t> </a:t>
            </a:r>
            <a:r>
              <a:rPr lang="de-DE" sz="2000" spc="-94" dirty="0" smtClean="0">
                <a:latin typeface="Calibri" pitchFamily="34" charset="0"/>
                <a:cs typeface="Arial"/>
              </a:rPr>
              <a:t> (</a:t>
            </a:r>
            <a:r>
              <a:rPr lang="de-DE" sz="2000" dirty="0">
                <a:latin typeface="Calibri" pitchFamily="34" charset="0"/>
                <a:cs typeface="Arial"/>
              </a:rPr>
              <a:t>§</a:t>
            </a:r>
            <a:r>
              <a:rPr lang="de-DE" sz="2000" spc="-11" dirty="0">
                <a:latin typeface="Calibri" pitchFamily="34" charset="0"/>
                <a:cs typeface="Arial"/>
              </a:rPr>
              <a:t> </a:t>
            </a:r>
            <a:r>
              <a:rPr lang="de-DE" sz="2000" dirty="0">
                <a:latin typeface="Calibri" pitchFamily="34" charset="0"/>
                <a:cs typeface="Arial"/>
              </a:rPr>
              <a:t>59</a:t>
            </a:r>
            <a:r>
              <a:rPr lang="de-DE" sz="2000" spc="-21" dirty="0">
                <a:latin typeface="Calibri" pitchFamily="34" charset="0"/>
                <a:cs typeface="Arial"/>
              </a:rPr>
              <a:t> </a:t>
            </a:r>
            <a:r>
              <a:rPr lang="de-DE" sz="2000" dirty="0" smtClean="0">
                <a:latin typeface="Calibri" pitchFamily="34" charset="0"/>
                <a:cs typeface="Arial"/>
              </a:rPr>
              <a:t>HHO)</a:t>
            </a:r>
          </a:p>
          <a:p>
            <a:pPr marL="354028" indent="-342900">
              <a:lnSpc>
                <a:spcPts val="2216"/>
              </a:lnSpc>
              <a:spcBef>
                <a:spcPts val="1159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Arial"/>
              </a:rPr>
              <a:t>Keine Abschreibung </a:t>
            </a:r>
          </a:p>
          <a:p>
            <a:pPr marL="354028" indent="-342900">
              <a:lnSpc>
                <a:spcPts val="2216"/>
              </a:lnSpc>
              <a:spcBef>
                <a:spcPts val="1159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Arial"/>
              </a:rPr>
              <a:t>Darstellung </a:t>
            </a:r>
            <a:r>
              <a:rPr lang="de-DE" sz="2000" dirty="0">
                <a:latin typeface="Calibri" pitchFamily="34" charset="0"/>
                <a:cs typeface="Arial"/>
              </a:rPr>
              <a:t>des Wertverzehrs bzw. des jährlich zurück zu legenden Betrags für künftige Projekte erfolgt mit der „Bausubstanzerhaltungsrückstellung</a:t>
            </a:r>
            <a:r>
              <a:rPr lang="de-DE" sz="2400" dirty="0" smtClean="0">
                <a:latin typeface="Calibri" pitchFamily="34" charset="0"/>
                <a:cs typeface="Arial"/>
              </a:rPr>
              <a:t>“</a:t>
            </a:r>
          </a:p>
          <a:p>
            <a:pPr marL="354028" indent="-342900">
              <a:lnSpc>
                <a:spcPts val="2216"/>
              </a:lnSpc>
              <a:spcBef>
                <a:spcPts val="1159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Arial"/>
              </a:rPr>
              <a:t>Berechnung BSER: Bruttogeschossfläche x Jahreswert (</a:t>
            </a:r>
            <a:r>
              <a:rPr lang="de-DE" sz="2000" dirty="0" err="1" smtClean="0">
                <a:latin typeface="Calibri" pitchFamily="34" charset="0"/>
                <a:cs typeface="Arial"/>
              </a:rPr>
              <a:t>durchn</a:t>
            </a:r>
            <a:r>
              <a:rPr lang="de-DE" sz="2000" dirty="0" smtClean="0">
                <a:latin typeface="Calibri" pitchFamily="34" charset="0"/>
                <a:cs typeface="Arial"/>
              </a:rPr>
              <a:t>. Aufwand für Gebäudeunterhalt), z.B. Kirche 45 €, Gemeindehaus 35 €</a:t>
            </a:r>
          </a:p>
          <a:p>
            <a:pPr marL="354028" indent="-342900">
              <a:lnSpc>
                <a:spcPts val="2216"/>
              </a:lnSpc>
              <a:spcBef>
                <a:spcPts val="1159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Arial"/>
              </a:rPr>
              <a:t>BSER wird im Haushalt ausgewiesen und soweit wie möglich kapitalgedeckt</a:t>
            </a:r>
          </a:p>
          <a:p>
            <a:pPr marL="354028" indent="-342900">
              <a:lnSpc>
                <a:spcPts val="2216"/>
              </a:lnSpc>
              <a:spcBef>
                <a:spcPts val="1159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Arial"/>
              </a:rPr>
              <a:t>Zur Bildung bei sakralen Gebäuden erhält die Kirchengemeinde Zuschüsse</a:t>
            </a:r>
          </a:p>
          <a:p>
            <a:pPr marL="354028" indent="-342900">
              <a:lnSpc>
                <a:spcPts val="2216"/>
              </a:lnSpc>
              <a:spcBef>
                <a:spcPts val="1159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Arial"/>
              </a:rPr>
              <a:t>Nicht kapitalgedeckter Anteil wird ebenfalls in der Bilanz ausgewiesen</a:t>
            </a:r>
          </a:p>
          <a:p>
            <a:pPr marL="354028" indent="-342900">
              <a:lnSpc>
                <a:spcPts val="2216"/>
              </a:lnSpc>
              <a:spcBef>
                <a:spcPts val="1159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Arial"/>
              </a:rPr>
              <a:t>Jahresüberschüsse müssen zu 50% der BSER zugeführt werden</a:t>
            </a:r>
            <a:endParaRPr lang="de-DE" sz="2000" dirty="0">
              <a:latin typeface="Calibri" pitchFamily="34" charset="0"/>
              <a:cs typeface="Arial"/>
            </a:endParaRPr>
          </a:p>
          <a:p>
            <a:pPr marL="11128">
              <a:lnSpc>
                <a:spcPts val="2216"/>
              </a:lnSpc>
              <a:spcBef>
                <a:spcPts val="1159"/>
              </a:spcBef>
            </a:pPr>
            <a:endParaRPr lang="de-DE" sz="2000" dirty="0">
              <a:latin typeface="Calibri" pitchFamily="34" charset="0"/>
              <a:cs typeface="Arial"/>
            </a:endParaRPr>
          </a:p>
          <a:p>
            <a:pPr marL="11128">
              <a:lnSpc>
                <a:spcPts val="2216"/>
              </a:lnSpc>
              <a:spcBef>
                <a:spcPts val="1159"/>
              </a:spcBef>
            </a:pPr>
            <a:endParaRPr sz="2000" dirty="0">
              <a:latin typeface="Calibri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1118" y="3590684"/>
            <a:ext cx="7919417" cy="945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28">
              <a:lnSpc>
                <a:spcPts val="2055"/>
              </a:lnSpc>
              <a:spcBef>
                <a:spcPts val="103"/>
              </a:spcBef>
            </a:pPr>
            <a:endParaRPr sz="2000" dirty="0">
              <a:latin typeface="Calibri" pitchFamily="34" charset="0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9133" y="4221088"/>
            <a:ext cx="7726841" cy="190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28">
              <a:lnSpc>
                <a:spcPts val="2055"/>
              </a:lnSpc>
              <a:spcBef>
                <a:spcPts val="103"/>
              </a:spcBef>
            </a:pPr>
            <a:endParaRPr lang="de-DE" sz="2400" dirty="0">
              <a:latin typeface="Calibri" pitchFamily="34" charset="0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1196752"/>
            <a:ext cx="63750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800" b="1" spc="-4" dirty="0" smtClean="0">
                <a:cs typeface="Arial"/>
              </a:rPr>
              <a:t>B</a:t>
            </a:r>
            <a:r>
              <a:rPr lang="de-DE" sz="2800" b="1" spc="4" dirty="0" smtClean="0">
                <a:cs typeface="Arial"/>
              </a:rPr>
              <a:t>a</a:t>
            </a:r>
            <a:r>
              <a:rPr lang="de-DE" sz="2800" b="1" spc="-4" dirty="0" smtClean="0">
                <a:cs typeface="Arial"/>
              </a:rPr>
              <a:t>u</a:t>
            </a:r>
            <a:r>
              <a:rPr lang="de-DE" sz="2800" b="1" spc="4" dirty="0" smtClean="0">
                <a:cs typeface="Arial"/>
              </a:rPr>
              <a:t>su</a:t>
            </a:r>
            <a:r>
              <a:rPr lang="de-DE" sz="2800" b="1" spc="-4" dirty="0" smtClean="0">
                <a:cs typeface="Arial"/>
              </a:rPr>
              <a:t>b</a:t>
            </a:r>
            <a:r>
              <a:rPr lang="de-DE" sz="2800" b="1" spc="4" dirty="0" smtClean="0">
                <a:cs typeface="Arial"/>
              </a:rPr>
              <a:t>sta</a:t>
            </a:r>
            <a:r>
              <a:rPr lang="de-DE" sz="2800" b="1" spc="-4" dirty="0" smtClean="0">
                <a:cs typeface="Arial"/>
              </a:rPr>
              <a:t>n</a:t>
            </a:r>
            <a:r>
              <a:rPr lang="de-DE" sz="2800" b="1" spc="4" dirty="0" smtClean="0">
                <a:cs typeface="Arial"/>
              </a:rPr>
              <a:t>zer</a:t>
            </a:r>
            <a:r>
              <a:rPr lang="de-DE" sz="2800" b="1" spc="-4" dirty="0" smtClean="0">
                <a:cs typeface="Arial"/>
              </a:rPr>
              <a:t>h</a:t>
            </a:r>
            <a:r>
              <a:rPr lang="de-DE" sz="2800" b="1" spc="4" dirty="0" smtClean="0">
                <a:cs typeface="Arial"/>
              </a:rPr>
              <a:t>alt</a:t>
            </a:r>
            <a:r>
              <a:rPr lang="de-DE" sz="2800" b="1" spc="-4" dirty="0" smtClean="0">
                <a:cs typeface="Arial"/>
              </a:rPr>
              <a:t>ung</a:t>
            </a:r>
            <a:r>
              <a:rPr lang="de-DE" sz="2800" b="1" spc="4" dirty="0" smtClean="0">
                <a:cs typeface="Arial"/>
              </a:rPr>
              <a:t>srückste</a:t>
            </a:r>
            <a:r>
              <a:rPr lang="de-DE" sz="2800" b="1" spc="-8" dirty="0" smtClean="0">
                <a:cs typeface="Arial"/>
              </a:rPr>
              <a:t>l</a:t>
            </a:r>
            <a:r>
              <a:rPr lang="de-DE" sz="2800" b="1" spc="4" dirty="0" smtClean="0">
                <a:cs typeface="Arial"/>
              </a:rPr>
              <a:t>l</a:t>
            </a:r>
            <a:r>
              <a:rPr lang="de-DE" sz="2800" b="1" spc="-4" dirty="0" smtClean="0">
                <a:cs typeface="Arial"/>
              </a:rPr>
              <a:t>u</a:t>
            </a:r>
            <a:r>
              <a:rPr lang="de-DE" sz="2800" b="1" spc="4" dirty="0" smtClean="0">
                <a:cs typeface="Arial"/>
              </a:rPr>
              <a:t>n</a:t>
            </a:r>
            <a:r>
              <a:rPr lang="de-DE" sz="2800" b="1" dirty="0" smtClean="0">
                <a:cs typeface="Arial"/>
              </a:rPr>
              <a:t>g (BSER)</a:t>
            </a:r>
            <a:endParaRPr lang="de-DE" sz="2800" dirty="0" smtClean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21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663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de-DE" smtClean="0"/>
              <a:t> </a:t>
            </a:r>
          </a:p>
        </p:txBody>
      </p:sp>
      <p:sp>
        <p:nvSpPr>
          <p:cNvPr id="60419" name="Inhaltsplatzhalter 2"/>
          <p:cNvSpPr>
            <a:spLocks noGrp="1"/>
          </p:cNvSpPr>
          <p:nvPr>
            <p:ph idx="4294967295"/>
          </p:nvPr>
        </p:nvSpPr>
        <p:spPr>
          <a:xfrm>
            <a:off x="0" y="2492375"/>
            <a:ext cx="8229600" cy="2016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e-DE" b="1" dirty="0" smtClean="0"/>
              <a:t>Fragen?</a:t>
            </a:r>
          </a:p>
          <a:p>
            <a:pPr algn="ctr">
              <a:buFont typeface="Arial" charset="0"/>
              <a:buNone/>
            </a:pPr>
            <a:endParaRPr lang="de-DE" dirty="0" smtClean="0"/>
          </a:p>
          <a:p>
            <a:pPr algn="ctr">
              <a:buFont typeface="Arial" charset="0"/>
              <a:buNone/>
            </a:pPr>
            <a:r>
              <a:rPr lang="de-DE" dirty="0" smtClean="0"/>
              <a:t> </a:t>
            </a:r>
            <a:endParaRPr lang="de-DE" sz="2000" dirty="0" smtClean="0"/>
          </a:p>
          <a:p>
            <a:pPr algn="ctr">
              <a:buFont typeface="Arial" charset="0"/>
              <a:buNone/>
            </a:pPr>
            <a:endParaRPr lang="de-DE" dirty="0" smtClean="0"/>
          </a:p>
          <a:p>
            <a:pPr algn="ctr">
              <a:buFont typeface="Arial" charset="0"/>
              <a:buNone/>
            </a:pPr>
            <a:endParaRPr lang="de-DE" dirty="0" smtClean="0"/>
          </a:p>
          <a:p>
            <a:pPr algn="ctr">
              <a:buFont typeface="Arial" charset="0"/>
              <a:buNone/>
            </a:pPr>
            <a:endParaRPr lang="de-DE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88" y="285750"/>
            <a:ext cx="4929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22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947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de-DE" smtClean="0"/>
              <a:t> </a:t>
            </a:r>
          </a:p>
        </p:txBody>
      </p:sp>
      <p:sp>
        <p:nvSpPr>
          <p:cNvPr id="60419" name="Inhaltsplatzhalter 2"/>
          <p:cNvSpPr>
            <a:spLocks noGrp="1"/>
          </p:cNvSpPr>
          <p:nvPr>
            <p:ph idx="4294967295"/>
          </p:nvPr>
        </p:nvSpPr>
        <p:spPr>
          <a:xfrm>
            <a:off x="0" y="2492375"/>
            <a:ext cx="8229600" cy="2016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e-DE" b="1" dirty="0" smtClean="0"/>
              <a:t>Vielen Dank </a:t>
            </a:r>
          </a:p>
          <a:p>
            <a:pPr algn="ctr">
              <a:buFont typeface="Arial" charset="0"/>
              <a:buNone/>
            </a:pPr>
            <a:r>
              <a:rPr lang="de-DE" b="1" dirty="0" smtClean="0"/>
              <a:t>für Ihre Aufmerksamkeit!</a:t>
            </a:r>
          </a:p>
          <a:p>
            <a:pPr algn="ctr">
              <a:buFont typeface="Arial" charset="0"/>
              <a:buNone/>
            </a:pPr>
            <a:endParaRPr lang="de-DE" dirty="0" smtClean="0"/>
          </a:p>
          <a:p>
            <a:pPr algn="ctr">
              <a:buFont typeface="Arial" charset="0"/>
              <a:buNone/>
            </a:pPr>
            <a:r>
              <a:rPr lang="de-DE" dirty="0" smtClean="0"/>
              <a:t> </a:t>
            </a:r>
            <a:endParaRPr lang="de-DE" sz="2000" dirty="0" smtClean="0"/>
          </a:p>
          <a:p>
            <a:pPr algn="ctr">
              <a:buFont typeface="Arial" charset="0"/>
              <a:buNone/>
            </a:pPr>
            <a:endParaRPr lang="de-DE" dirty="0" smtClean="0"/>
          </a:p>
          <a:p>
            <a:pPr algn="ctr">
              <a:buFont typeface="Arial" charset="0"/>
              <a:buNone/>
            </a:pPr>
            <a:endParaRPr lang="de-DE" dirty="0" smtClean="0"/>
          </a:p>
          <a:p>
            <a:pPr algn="ctr">
              <a:buFont typeface="Arial" charset="0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23</a:t>
            </a:fld>
            <a:endParaRPr lang="de-DE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11"/>
          <p:cNvSpPr txBox="1">
            <a:spLocks/>
          </p:cNvSpPr>
          <p:nvPr/>
        </p:nvSpPr>
        <p:spPr>
          <a:xfrm>
            <a:off x="755576" y="2420887"/>
            <a:ext cx="8136904" cy="3649161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endParaRPr lang="de-DE" sz="11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Der Gebäudebestand wird vorwiegend bestimmt durch pastorale Bedürfnisse und finanzielle Ressourcen.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Im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Zusammenhang mit „Kirchenentwicklung 2030“ soll die „Pastorale Gebäude- und Immobilienkonzeption“ fortgeschrieben werden.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Gebäudebestandserfassungen sind schon möglich und werden mit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75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% bezuschusst.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1196752"/>
            <a:ext cx="68071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2800" b="1" dirty="0">
                <a:cs typeface="Arial" pitchFamily="34" charset="0"/>
              </a:rPr>
              <a:t>Allgemeine Hinweise zu Immobilien und Gebäuden</a:t>
            </a:r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71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 idx="4294967295"/>
          </p:nvPr>
        </p:nvSpPr>
        <p:spPr>
          <a:xfrm>
            <a:off x="734888" y="1124744"/>
            <a:ext cx="8229600" cy="566936"/>
          </a:xfrm>
        </p:spPr>
        <p:txBody>
          <a:bodyPr/>
          <a:lstStyle/>
          <a:p>
            <a:pPr algn="l"/>
            <a:r>
              <a:rPr lang="de-DE" sz="2800" b="1" dirty="0">
                <a:ea typeface="+mn-ea"/>
                <a:cs typeface="Arial" pitchFamily="34" charset="0"/>
              </a:rPr>
              <a:t>Das Immobilienvermögen der Kirchengemeinden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 </a:t>
            </a:r>
            <a:endParaRPr lang="de-DE"/>
          </a:p>
        </p:txBody>
      </p:sp>
      <p:graphicFrame>
        <p:nvGraphicFramePr>
          <p:cNvPr id="8" name="Diagramm 7"/>
          <p:cNvGraphicFramePr/>
          <p:nvPr>
            <p:extLst/>
          </p:nvPr>
        </p:nvGraphicFramePr>
        <p:xfrm>
          <a:off x="2339752" y="1995653"/>
          <a:ext cx="4824536" cy="240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nhaltsplatzhalter 3" descr="FR Herz Jesu auße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0136" y="4545022"/>
            <a:ext cx="2019044" cy="1513904"/>
          </a:xfrm>
          <a:prstGeom prst="rect">
            <a:avLst/>
          </a:prstGeom>
        </p:spPr>
      </p:pic>
      <p:pic>
        <p:nvPicPr>
          <p:cNvPr id="7" name="Picture 2" descr="U:\Eigene Dateien\Eigene Bilder\Hornberg-Niederwasser\Pfarrhaus außen gesam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7861" y="4545022"/>
            <a:ext cx="2017543" cy="15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/>
          <a:srcRect l="14063" t="13916" r="9180" b="14307"/>
          <a:stretch>
            <a:fillRect/>
          </a:stretch>
        </p:blipFill>
        <p:spPr bwMode="auto">
          <a:xfrm>
            <a:off x="4928543" y="4545022"/>
            <a:ext cx="2023085" cy="15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 cstate="print"/>
          <a:srcRect l="2344" t="13184" r="17969" b="12109"/>
          <a:stretch>
            <a:fillRect/>
          </a:stretch>
        </p:blipFill>
        <p:spPr bwMode="auto">
          <a:xfrm>
            <a:off x="6953699" y="4545023"/>
            <a:ext cx="2018538" cy="15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201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12"/>
          <p:cNvSpPr>
            <a:spLocks noChangeShapeType="1"/>
          </p:cNvSpPr>
          <p:nvPr/>
        </p:nvSpPr>
        <p:spPr bwMode="auto">
          <a:xfrm>
            <a:off x="914400" y="6400800"/>
            <a:ext cx="8001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Untertitel 11"/>
          <p:cNvSpPr>
            <a:spLocks noGrp="1"/>
          </p:cNvSpPr>
          <p:nvPr>
            <p:ph idx="4294967295"/>
          </p:nvPr>
        </p:nvSpPr>
        <p:spPr>
          <a:xfrm>
            <a:off x="755650" y="1245513"/>
            <a:ext cx="8159750" cy="5256212"/>
          </a:xfrm>
        </p:spPr>
        <p:txBody>
          <a:bodyPr>
            <a:noAutofit/>
          </a:bodyPr>
          <a:lstStyle/>
          <a:p>
            <a:pPr marL="609600" indent="-6096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Pfarrkirche, Filialkirche, Kapelle:</a:t>
            </a: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Erhaltung hat hohe Priorität</a:t>
            </a: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Einbindung in Pastoralkonzept nötig / Finanzbudget beachten</a:t>
            </a:r>
          </a:p>
          <a:p>
            <a:pPr marL="177800" indent="-1778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Nutzungserweiterungen oder Teilumnutzungen sind denkbar</a:t>
            </a:r>
          </a:p>
          <a:p>
            <a:pPr marL="609600" indent="-6096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Pfarrhaus: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als </a:t>
            </a:r>
            <a:r>
              <a:rPr lang="de-DE" sz="2000" b="1" i="1" dirty="0" smtClean="0">
                <a:latin typeface="Arial" pitchFamily="34" charset="0"/>
                <a:cs typeface="Arial" pitchFamily="34" charset="0"/>
              </a:rPr>
              <a:t>Dienstsitz eines Geistlichen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. Anzahl und örtliche Lage legt das Erzbischöfliche Ordinariat fest.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1" i="1" dirty="0" smtClean="0">
                <a:latin typeface="Arial" pitchFamily="34" charset="0"/>
                <a:cs typeface="Arial" pitchFamily="34" charset="0"/>
              </a:rPr>
              <a:t>zur Unterbringung des Pfarrbüros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sofern dies im Pastoralkonzept als notwendig vorgesehen ist. Die Nutzung der ehem. Pfarrwohnung muss unter wirtschaftlichen Gesichtspunkten erfolgen.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1" i="1" dirty="0" smtClean="0">
                <a:latin typeface="Arial" pitchFamily="34" charset="0"/>
                <a:cs typeface="Arial" pitchFamily="34" charset="0"/>
              </a:rPr>
              <a:t>Andere Nutzung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als Mietobjekt bzw. Verkauf nach Freigabe durch das Erzb. Ordinariat.</a:t>
            </a:r>
          </a:p>
          <a:p>
            <a:pPr marL="609600" indent="-609600" algn="just">
              <a:spcBef>
                <a:spcPts val="600"/>
              </a:spcBef>
              <a:spcAft>
                <a:spcPts val="600"/>
              </a:spcAft>
              <a:buNone/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285750"/>
            <a:ext cx="4929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096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12"/>
          <p:cNvSpPr>
            <a:spLocks noChangeShapeType="1"/>
          </p:cNvSpPr>
          <p:nvPr/>
        </p:nvSpPr>
        <p:spPr bwMode="auto">
          <a:xfrm>
            <a:off x="914400" y="6400800"/>
            <a:ext cx="8001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Untertitel 11"/>
          <p:cNvSpPr>
            <a:spLocks noGrp="1"/>
          </p:cNvSpPr>
          <p:nvPr>
            <p:ph idx="4294967295"/>
          </p:nvPr>
        </p:nvSpPr>
        <p:spPr>
          <a:xfrm>
            <a:off x="753309" y="1252914"/>
            <a:ext cx="8145462" cy="5056405"/>
          </a:xfrm>
        </p:spPr>
        <p:txBody>
          <a:bodyPr>
            <a:noAutofit/>
          </a:bodyPr>
          <a:lstStyle/>
          <a:p>
            <a:pPr marL="609600" indent="-6096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Gemeindehaus:</a:t>
            </a:r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None/>
            </a:pPr>
            <a:endParaRPr lang="de-DE" sz="11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Jede Pfarrgemeinde sollte über Gemeinderäumlichkeiten verfügen.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Der </a:t>
            </a:r>
            <a:r>
              <a:rPr lang="de-DE" sz="2000" b="1" i="1" dirty="0" smtClean="0">
                <a:latin typeface="Arial" pitchFamily="34" charset="0"/>
                <a:cs typeface="Arial" pitchFamily="34" charset="0"/>
              </a:rPr>
              <a:t>Umfang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ist grundsätzlich abhängig vom pastoralen Bedarf und der Finanzierbarkeit.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de-DE" sz="2000" b="1" i="1" dirty="0" smtClean="0">
                <a:latin typeface="Arial" pitchFamily="34" charset="0"/>
                <a:cs typeface="Arial" pitchFamily="34" charset="0"/>
              </a:rPr>
              <a:t>Bemessung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ist abhängig von der Katholikenzahl der Pfarrgemeinde /Kirchengemeinde Neu und der vorhandenen Gemeinderaumflächen.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Bei einer Kirchengemeinde mit z.B. 3.500 - 3.800 Katholiken sind dies rund 450 - 500 qm.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285750"/>
            <a:ext cx="4929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440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12"/>
          <p:cNvSpPr>
            <a:spLocks noChangeShapeType="1"/>
          </p:cNvSpPr>
          <p:nvPr/>
        </p:nvSpPr>
        <p:spPr bwMode="auto">
          <a:xfrm>
            <a:off x="914400" y="6400800"/>
            <a:ext cx="8001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Untertitel 11"/>
          <p:cNvSpPr>
            <a:spLocks noGrp="1"/>
          </p:cNvSpPr>
          <p:nvPr>
            <p:ph idx="4294967295"/>
          </p:nvPr>
        </p:nvSpPr>
        <p:spPr>
          <a:xfrm>
            <a:off x="765993" y="1245166"/>
            <a:ext cx="8159750" cy="5138737"/>
          </a:xfrm>
        </p:spPr>
        <p:txBody>
          <a:bodyPr>
            <a:noAutofit/>
          </a:bodyPr>
          <a:lstStyle/>
          <a:p>
            <a:pPr marL="609600" indent="-6096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Kindergarten: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Sanierungen und Ersatzbauten sind grundsätzlich möglich. Pol. Gemeinde muss mindestens 70% der Kosten, bei Neubau 90%, übernehmen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Bauliche Verbindungen zu sonstigen Räumlichkeiten der Kirchengemeinde sind zu vermeiden.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Errichtung auf kommunalem Grundstück (Erbbaurecht) ist nicht möglich.</a:t>
            </a:r>
          </a:p>
          <a:p>
            <a:pPr marL="609600" indent="-609600" algn="just">
              <a:spcBef>
                <a:spcPts val="600"/>
              </a:spcBef>
              <a:spcAft>
                <a:spcPts val="600"/>
              </a:spcAft>
              <a:buNone/>
            </a:pP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Mietgebäude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Der Erhalt bestimmt sich nach wirtschaftlichen Gesichtspunkten. Die Wirtschaftlichkeit muss stets kritisch hinterfragt werden. Ein Verkauf ist unter Umständen sinnvoll.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285750"/>
            <a:ext cx="4929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sp>
        <p:nvSpPr>
          <p:cNvPr id="6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409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Inhaltsplatzhalter 5"/>
          <p:cNvSpPr>
            <a:spLocks noGrp="1"/>
          </p:cNvSpPr>
          <p:nvPr>
            <p:ph idx="4294967295"/>
          </p:nvPr>
        </p:nvSpPr>
        <p:spPr>
          <a:xfrm>
            <a:off x="3786182" y="404664"/>
            <a:ext cx="5357818" cy="5232400"/>
          </a:xfrm>
        </p:spPr>
        <p:txBody>
          <a:bodyPr/>
          <a:lstStyle/>
          <a:p>
            <a:pPr marL="76200" indent="19050" eaLnBrk="1" hangingPunct="1">
              <a:buFont typeface="Arial" charset="0"/>
              <a:buNone/>
            </a:pPr>
            <a:r>
              <a:rPr lang="de-DE" sz="2400" b="1" dirty="0" err="1" smtClean="0"/>
              <a:t>Erzb</a:t>
            </a:r>
            <a:r>
              <a:rPr lang="de-DE" sz="2400" b="1" dirty="0" smtClean="0"/>
              <a:t>. Bauämter in Freiburg,</a:t>
            </a:r>
          </a:p>
          <a:p>
            <a:pPr marL="76200" indent="19050" eaLnBrk="1" hangingPunct="1">
              <a:buFont typeface="Arial" charset="0"/>
              <a:buNone/>
            </a:pPr>
            <a:r>
              <a:rPr lang="de-DE" sz="2400" b="1" dirty="0" smtClean="0"/>
              <a:t>Heidelberg und Konstanz</a:t>
            </a:r>
          </a:p>
          <a:p>
            <a:pPr eaLnBrk="1" hangingPunct="1"/>
            <a:r>
              <a:rPr lang="de-DE" sz="1600" dirty="0" smtClean="0"/>
              <a:t>stehen den Kirchengemeinden zur baufachlichen Beratung zur Verfügung</a:t>
            </a:r>
          </a:p>
          <a:p>
            <a:pPr eaLnBrk="1" hangingPunct="1"/>
            <a:r>
              <a:rPr lang="de-DE" sz="1600" dirty="0" smtClean="0"/>
              <a:t>übernehmen die Planung und Bauleitung bei Projekten, insbesondere an Sakralbauten</a:t>
            </a:r>
          </a:p>
          <a:p>
            <a:pPr eaLnBrk="1" hangingPunct="1"/>
            <a:r>
              <a:rPr lang="de-DE" sz="1600" dirty="0" smtClean="0"/>
              <a:t>pflegen den  Kontakt mit freien Architekten und übernehmen im Einzelfall Projektsteuerungsleistungen  </a:t>
            </a:r>
          </a:p>
          <a:p>
            <a:pPr eaLnBrk="1" hangingPunct="1">
              <a:buNone/>
            </a:pPr>
            <a:r>
              <a:rPr lang="de-DE" sz="2400" b="1" dirty="0" smtClean="0"/>
              <a:t>Glockeninspektion </a:t>
            </a:r>
            <a:r>
              <a:rPr lang="de-DE" sz="2400" b="1" dirty="0"/>
              <a:t>in Heidelberg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sz="1600" dirty="0"/>
              <a:t>berät die Kirchengemeinden bei Maßnahmen an der Läute- und </a:t>
            </a:r>
            <a:r>
              <a:rPr lang="de-DE" sz="1600" dirty="0" smtClean="0"/>
              <a:t>Glockenanlage</a:t>
            </a:r>
            <a:endParaRPr lang="de-DE" sz="1600" dirty="0"/>
          </a:p>
          <a:p>
            <a:pPr eaLnBrk="1" hangingPunct="1"/>
            <a:r>
              <a:rPr lang="de-DE" sz="1600" dirty="0"/>
              <a:t>begleitet Maßnahmen an Glockenanlagen</a:t>
            </a:r>
          </a:p>
          <a:p>
            <a:pPr eaLnBrk="1" hangingPunct="1"/>
            <a:r>
              <a:rPr lang="de-DE" sz="1600" dirty="0"/>
              <a:t>führt turnusmäßig  Prüfungen (Sicherheit usw.) durch</a:t>
            </a:r>
          </a:p>
          <a:p>
            <a:pPr eaLnBrk="1" hangingPunct="1"/>
            <a:r>
              <a:rPr lang="de-DE" sz="1600" dirty="0"/>
              <a:t>berät bei Beschwerden über das Glockenläuten und führt Messungen (Lautstärke usw.) </a:t>
            </a:r>
            <a:r>
              <a:rPr lang="de-DE" sz="1600" dirty="0" smtClean="0"/>
              <a:t>durch</a:t>
            </a:r>
          </a:p>
          <a:p>
            <a:pPr eaLnBrk="1" hangingPunct="1">
              <a:buNone/>
            </a:pPr>
            <a:r>
              <a:rPr lang="de-DE" sz="2400" b="1" dirty="0" smtClean="0"/>
              <a:t>Orgelinspektoren</a:t>
            </a:r>
            <a:endParaRPr lang="de-DE" sz="2400" b="1" dirty="0"/>
          </a:p>
          <a:p>
            <a:pPr algn="just" eaLnBrk="1" hangingPunct="1"/>
            <a:r>
              <a:rPr lang="de-DE" sz="1600" dirty="0" smtClean="0"/>
              <a:t>Beratung/Begleitung von Maßnahmen </a:t>
            </a:r>
            <a:r>
              <a:rPr lang="de-DE" sz="1600" dirty="0"/>
              <a:t>an den Orgeln (Neubau, Umbau, Instandhaltung, Ausreinigung usw.)</a:t>
            </a:r>
          </a:p>
          <a:p>
            <a:pPr algn="just" eaLnBrk="1" hangingPunct="1"/>
            <a:r>
              <a:rPr lang="de-DE" sz="1600" dirty="0" smtClean="0"/>
              <a:t>pflegen </a:t>
            </a:r>
            <a:r>
              <a:rPr lang="de-DE" sz="1600" dirty="0"/>
              <a:t>Kontakt mit </a:t>
            </a:r>
            <a:r>
              <a:rPr lang="de-DE" sz="1600" dirty="0" smtClean="0"/>
              <a:t>Organisten </a:t>
            </a:r>
            <a:r>
              <a:rPr lang="de-DE" sz="1600" dirty="0"/>
              <a:t>und den Orgelbaufirmen</a:t>
            </a:r>
          </a:p>
          <a:p>
            <a:pPr marL="0" indent="0" eaLnBrk="1" hangingPunct="1">
              <a:buNone/>
            </a:pPr>
            <a:endParaRPr lang="de-DE" sz="1600" dirty="0" smtClean="0"/>
          </a:p>
          <a:p>
            <a:pPr eaLnBrk="1" hangingPunct="1">
              <a:buFont typeface="Arial" charset="0"/>
              <a:buNone/>
            </a:pPr>
            <a:endParaRPr lang="de-DE" sz="1600" dirty="0" smtClean="0"/>
          </a:p>
          <a:p>
            <a:pPr eaLnBrk="1" hangingPunct="1">
              <a:buFont typeface="Arial" charset="0"/>
              <a:buNone/>
            </a:pPr>
            <a:endParaRPr lang="de-DE" sz="1600" dirty="0" smtClean="0"/>
          </a:p>
          <a:p>
            <a:pPr eaLnBrk="1" hangingPunct="1"/>
            <a:endParaRPr lang="de-DE" sz="16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22414"/>
          <a:stretch>
            <a:fillRect/>
          </a:stretch>
        </p:blipFill>
        <p:spPr bwMode="auto">
          <a:xfrm>
            <a:off x="803318" y="123325"/>
            <a:ext cx="29828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039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4294967295"/>
          </p:nvPr>
        </p:nvSpPr>
        <p:spPr>
          <a:xfrm>
            <a:off x="755576" y="2852936"/>
            <a:ext cx="8186737" cy="349872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 sz="2000" b="1" dirty="0" smtClean="0"/>
              <a:t>Ziele kirchlichen Bauens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b="1" dirty="0" smtClean="0"/>
              <a:t>Zuständigkeiten</a:t>
            </a:r>
          </a:p>
          <a:p>
            <a:pPr marL="457200" indent="-457200">
              <a:buFont typeface="Arial" charset="0"/>
              <a:buAutoNum type="arabicPeriod" startAt="3"/>
              <a:defRPr/>
            </a:pPr>
            <a:r>
              <a:rPr lang="de-DE" sz="2000" b="1" dirty="0" smtClean="0"/>
              <a:t>Abläufe</a:t>
            </a:r>
          </a:p>
          <a:p>
            <a:pPr marL="457200" indent="-457200">
              <a:buFont typeface="Arial" charset="0"/>
              <a:buAutoNum type="arabicPeriod" startAt="3"/>
              <a:defRPr/>
            </a:pPr>
            <a:r>
              <a:rPr lang="de-DE" sz="2000" b="1" dirty="0" smtClean="0"/>
              <a:t>Planungs- und Genehmigungsverfahren</a:t>
            </a:r>
          </a:p>
          <a:p>
            <a:pPr marL="457200" indent="-457200">
              <a:buFont typeface="Arial" charset="0"/>
              <a:buAutoNum type="arabicPeriod" startAt="3"/>
              <a:defRPr/>
            </a:pPr>
            <a:endParaRPr lang="de-DE" sz="2400" b="1" dirty="0" smtClean="0"/>
          </a:p>
          <a:p>
            <a:pPr>
              <a:defRPr/>
            </a:pPr>
            <a:endParaRPr lang="de-DE" sz="2400" dirty="0" smtClean="0"/>
          </a:p>
          <a:p>
            <a:pPr>
              <a:defRPr/>
            </a:pPr>
            <a:endParaRPr lang="de-DE" sz="2400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755577" y="1268761"/>
            <a:ext cx="81369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2800" b="1" dirty="0" smtClean="0">
                <a:latin typeface="+mj-lt"/>
                <a:ea typeface="+mj-ea"/>
                <a:cs typeface="+mj-cs"/>
              </a:rPr>
              <a:t>Das </a:t>
            </a:r>
            <a:r>
              <a:rPr lang="de-DE" sz="2800" b="1" dirty="0">
                <a:latin typeface="+mj-lt"/>
                <a:ea typeface="+mj-ea"/>
                <a:cs typeface="+mj-cs"/>
              </a:rPr>
              <a:t>Leitbild für die Bautätigkeit in der Erzdiözese Freiburg  (Amtsblatt Nr. 17  vom 1. Juli 2009)</a:t>
            </a:r>
            <a:br>
              <a:rPr lang="de-DE" sz="2800" b="1" dirty="0">
                <a:latin typeface="+mj-lt"/>
                <a:ea typeface="+mj-ea"/>
                <a:cs typeface="+mj-cs"/>
              </a:rPr>
            </a:br>
            <a:r>
              <a:rPr lang="de-DE" sz="2800" b="1" dirty="0" smtClean="0">
                <a:latin typeface="+mj-lt"/>
                <a:ea typeface="+mj-ea"/>
                <a:cs typeface="+mj-cs"/>
              </a:rPr>
              <a:t>definiert und regelt:</a:t>
            </a:r>
            <a:endParaRPr lang="de-DE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7188" y="285750"/>
            <a:ext cx="4929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000" dirty="0" smtClean="0"/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6324600" y="6477000"/>
            <a:ext cx="2590800" cy="228600"/>
          </a:xfrm>
          <a:noFill/>
        </p:spPr>
        <p:txBody>
          <a:bodyPr/>
          <a:lstStyle/>
          <a:p>
            <a:fld id="{BE3817D9-C882-41F5-9796-E7FDBF16D6C7}" type="datetime4">
              <a:rPr lang="de-DE" smtClean="0"/>
              <a:pPr/>
              <a:t>14. Oktober 2020</a:t>
            </a:fld>
            <a:r>
              <a:rPr lang="de-DE" smtClean="0"/>
              <a:t> / Seite: </a:t>
            </a:r>
            <a:fld id="{FBF2F91F-15C9-4F96-B825-4991E740BEEF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1344</Words>
  <Application>Microsoft Office PowerPoint</Application>
  <PresentationFormat>Bildschirmpräsentation (4:3)</PresentationFormat>
  <Paragraphs>274</Paragraphs>
  <Slides>23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Larissa-Design</vt:lpstr>
      <vt:lpstr>PowerPoint-Präsentation</vt:lpstr>
      <vt:lpstr>PowerPoint-Präsentation</vt:lpstr>
      <vt:lpstr>PowerPoint-Präsentation</vt:lpstr>
      <vt:lpstr>Das Immobilienvermögen der Kirchengemeinden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Ziele kirchlicher Bautätigkeit    </vt:lpstr>
      <vt:lpstr>PowerPoint-Präsentation</vt:lpstr>
      <vt:lpstr>   </vt:lpstr>
      <vt:lpstr>   </vt:lpstr>
      <vt:lpstr>PowerPoint-Präsentation</vt:lpstr>
      <vt:lpstr>Voraussetzungen für die Genehmigung eines Projektes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 </vt:lpstr>
    </vt:vector>
  </TitlesOfParts>
  <Company>EBO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Valued Acer Customer</dc:creator>
  <cp:lastModifiedBy>Muth Klaus</cp:lastModifiedBy>
  <cp:revision>340</cp:revision>
  <dcterms:created xsi:type="dcterms:W3CDTF">2010-04-01T08:48:10Z</dcterms:created>
  <dcterms:modified xsi:type="dcterms:W3CDTF">2020-10-14T10:13:14Z</dcterms:modified>
</cp:coreProperties>
</file>