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60" r:id="rId4"/>
  </p:sldMasterIdLst>
  <p:notesMasterIdLst>
    <p:notesMasterId r:id="rId35"/>
  </p:notesMasterIdLst>
  <p:handoutMasterIdLst>
    <p:handoutMasterId r:id="rId36"/>
  </p:handoutMasterIdLst>
  <p:sldIdLst>
    <p:sldId id="309" r:id="rId5"/>
    <p:sldId id="313" r:id="rId6"/>
    <p:sldId id="266" r:id="rId7"/>
    <p:sldId id="298" r:id="rId8"/>
    <p:sldId id="269" r:id="rId9"/>
    <p:sldId id="267" r:id="rId10"/>
    <p:sldId id="295" r:id="rId11"/>
    <p:sldId id="294" r:id="rId12"/>
    <p:sldId id="275" r:id="rId13"/>
    <p:sldId id="276" r:id="rId14"/>
    <p:sldId id="299" r:id="rId15"/>
    <p:sldId id="278" r:id="rId16"/>
    <p:sldId id="279" r:id="rId17"/>
    <p:sldId id="280" r:id="rId18"/>
    <p:sldId id="310" r:id="rId19"/>
    <p:sldId id="302" r:id="rId20"/>
    <p:sldId id="282" r:id="rId21"/>
    <p:sldId id="283" r:id="rId22"/>
    <p:sldId id="284" r:id="rId23"/>
    <p:sldId id="285" r:id="rId24"/>
    <p:sldId id="307" r:id="rId25"/>
    <p:sldId id="308" r:id="rId26"/>
    <p:sldId id="306" r:id="rId27"/>
    <p:sldId id="281" r:id="rId28"/>
    <p:sldId id="305" r:id="rId29"/>
    <p:sldId id="291" r:id="rId30"/>
    <p:sldId id="292" r:id="rId31"/>
    <p:sldId id="293" r:id="rId32"/>
    <p:sldId id="290" r:id="rId33"/>
    <p:sldId id="311" r:id="rId34"/>
  </p:sldIdLst>
  <p:sldSz cx="9144000" cy="6858000" type="screen4x3"/>
  <p:notesSz cx="6797675" cy="9926638"/>
  <p:defaultTextStyle>
    <a:defPPr>
      <a:defRPr lang="de-DE"/>
    </a:defPPr>
    <a:lvl1pPr algn="r" rtl="0" fontAlgn="base">
      <a:spcBef>
        <a:spcPct val="0"/>
      </a:spcBef>
      <a:spcAft>
        <a:spcPct val="0"/>
      </a:spcAft>
      <a:defRPr sz="800" kern="1200">
        <a:solidFill>
          <a:schemeClr val="bg2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800" kern="1200">
        <a:solidFill>
          <a:schemeClr val="bg2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800" kern="1200">
        <a:solidFill>
          <a:schemeClr val="bg2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800" kern="1200">
        <a:solidFill>
          <a:schemeClr val="bg2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800" kern="1200">
        <a:solidFill>
          <a:schemeClr val="bg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bg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bg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bg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bg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4" autoAdjust="0"/>
    <p:restoredTop sz="94627" autoAdjust="0"/>
  </p:normalViewPr>
  <p:slideViewPr>
    <p:cSldViewPr>
      <p:cViewPr varScale="1">
        <p:scale>
          <a:sx n="120" d="100"/>
          <a:sy n="120" d="100"/>
        </p:scale>
        <p:origin x="130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3126" y="90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6572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826" y="0"/>
            <a:ext cx="2946246" cy="496572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r">
              <a:defRPr sz="1200"/>
            </a:lvl1pPr>
          </a:lstStyle>
          <a:p>
            <a:fld id="{19CC939B-619A-449A-80F9-0200D821BDB0}" type="datetimeFigureOut">
              <a:rPr lang="de-DE" smtClean="0"/>
              <a:pPr/>
              <a:t>16.10.2020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470"/>
            <a:ext cx="2946247" cy="49657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l">
              <a:defRPr sz="1200"/>
            </a:lvl1pPr>
          </a:lstStyle>
          <a:p>
            <a:r>
              <a:rPr lang="de-DE" smtClean="0"/>
              <a:t>Verrechnungsstelle für Katholische Kirchengemeinden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826" y="9428470"/>
            <a:ext cx="2946246" cy="49657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r">
              <a:defRPr sz="1200"/>
            </a:lvl1pPr>
          </a:lstStyle>
          <a:p>
            <a:fld id="{C1B2C094-EAEE-4EB4-AD1F-5D33F49A934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589741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247" cy="49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t" anchorCtr="0" compatLnSpc="1">
            <a:prstTxWarp prst="textNoShape">
              <a:avLst/>
            </a:prstTxWarp>
          </a:bodyPr>
          <a:lstStyle>
            <a:lvl1pPr algn="l" defTabSz="882522" eaLnBrk="0" hangingPunct="0">
              <a:defRPr sz="1100"/>
            </a:lvl1pPr>
          </a:lstStyle>
          <a:p>
            <a:endParaRPr lang="de-DE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826" y="0"/>
            <a:ext cx="2946246" cy="49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t" anchorCtr="0" compatLnSpc="1">
            <a:prstTxWarp prst="textNoShape">
              <a:avLst/>
            </a:prstTxWarp>
          </a:bodyPr>
          <a:lstStyle>
            <a:lvl1pPr defTabSz="882522" eaLnBrk="0" hangingPunct="0">
              <a:defRPr sz="1100"/>
            </a:lvl1pPr>
          </a:lstStyle>
          <a:p>
            <a:fld id="{8C97D6F4-F63A-4322-9C4D-475138478565}" type="datetimeFigureOut">
              <a:rPr lang="de-DE"/>
              <a:pPr/>
              <a:t>16.10.2020</a:t>
            </a:fld>
            <a:endParaRPr lang="de-DE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288" y="4715034"/>
            <a:ext cx="5439101" cy="4465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66"/>
            <a:ext cx="2946247" cy="49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b" anchorCtr="0" compatLnSpc="1">
            <a:prstTxWarp prst="textNoShape">
              <a:avLst/>
            </a:prstTxWarp>
          </a:bodyPr>
          <a:lstStyle>
            <a:lvl1pPr algn="l" defTabSz="882522" eaLnBrk="0" hangingPunct="0">
              <a:defRPr sz="1100"/>
            </a:lvl1pPr>
          </a:lstStyle>
          <a:p>
            <a:r>
              <a:rPr lang="de-DE" smtClean="0"/>
              <a:t>Verrechnungsstelle für Katholische Kirchengemeinden </a:t>
            </a:r>
            <a:endParaRPr lang="de-DE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826" y="9430066"/>
            <a:ext cx="2946246" cy="49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b" anchorCtr="0" compatLnSpc="1">
            <a:prstTxWarp prst="textNoShape">
              <a:avLst/>
            </a:prstTxWarp>
          </a:bodyPr>
          <a:lstStyle>
            <a:lvl1pPr defTabSz="882522" eaLnBrk="0" hangingPunct="0">
              <a:defRPr sz="1100"/>
            </a:lvl1pPr>
          </a:lstStyle>
          <a:p>
            <a:fld id="{30F04B2B-5A8B-4315-A168-61618EBAA84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927610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60937" cy="3721100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60937" cy="3721100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2992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ct val="50000"/>
              </a:spcBef>
              <a:tabLst>
                <a:tab pos="89531" algn="l"/>
              </a:tabLst>
            </a:pPr>
            <a:r>
              <a:rPr lang="de-DE" dirty="0" smtClean="0">
                <a:cs typeface="Times New Roman" pitchFamily="18" charset="0"/>
              </a:rPr>
              <a:t>Hinweise auf </a:t>
            </a:r>
          </a:p>
          <a:p>
            <a:pPr algn="just">
              <a:spcBef>
                <a:spcPct val="50000"/>
              </a:spcBef>
              <a:buFontTx/>
              <a:buChar char="-"/>
              <a:tabLst>
                <a:tab pos="89531" algn="l"/>
              </a:tabLst>
            </a:pPr>
            <a:r>
              <a:rPr lang="de-DE" dirty="0" smtClean="0">
                <a:cs typeface="Times New Roman" pitchFamily="18" charset="0"/>
              </a:rPr>
              <a:t> die Wahl des </a:t>
            </a:r>
            <a:r>
              <a:rPr lang="de-DE" dirty="0" err="1" smtClean="0">
                <a:cs typeface="Times New Roman" pitchFamily="18" charset="0"/>
              </a:rPr>
              <a:t>stv</a:t>
            </a:r>
            <a:r>
              <a:rPr lang="de-DE" dirty="0" smtClean="0">
                <a:cs typeface="Times New Roman" pitchFamily="18" charset="0"/>
              </a:rPr>
              <a:t>. Vorsitzenden des Stiftungsrates </a:t>
            </a:r>
          </a:p>
          <a:p>
            <a:pPr algn="just">
              <a:spcBef>
                <a:spcPct val="50000"/>
              </a:spcBef>
              <a:buFontTx/>
              <a:buChar char="-"/>
              <a:tabLst>
                <a:tab pos="89531" algn="l"/>
              </a:tabLst>
            </a:pPr>
            <a:r>
              <a:rPr lang="de-DE" dirty="0" smtClean="0">
                <a:cs typeface="Times New Roman" pitchFamily="18" charset="0"/>
              </a:rPr>
              <a:t> die Möglichkeit der Wahl von nicht dem PGR angehörenden Personen </a:t>
            </a:r>
          </a:p>
          <a:p>
            <a:pPr algn="just">
              <a:spcBef>
                <a:spcPct val="50000"/>
              </a:spcBef>
              <a:buFontTx/>
              <a:buChar char="-"/>
              <a:tabLst>
                <a:tab pos="89531" algn="l"/>
              </a:tabLst>
            </a:pPr>
            <a:r>
              <a:rPr lang="de-DE" dirty="0" smtClean="0">
                <a:cs typeface="Times New Roman" pitchFamily="18" charset="0"/>
              </a:rPr>
              <a:t> die Wählbarkeitsvoraussetzungen </a:t>
            </a:r>
          </a:p>
          <a:p>
            <a:pPr algn="just">
              <a:spcBef>
                <a:spcPct val="50000"/>
              </a:spcBef>
              <a:tabLst>
                <a:tab pos="89531" algn="l"/>
              </a:tabLst>
            </a:pPr>
            <a:r>
              <a:rPr lang="de-DE" b="1" dirty="0" smtClean="0">
                <a:cs typeface="Times New Roman" pitchFamily="18" charset="0"/>
              </a:rPr>
              <a:t>Abschließend: Mängel in der Besetzung des Stiftungsrates führen zur Anfechtbarkeit der Beschlüsse dieses Gremiums, auf die sich auch Externe berufen können!</a:t>
            </a:r>
            <a:r>
              <a:rPr lang="de-DE" dirty="0" smtClean="0">
                <a:cs typeface="Times New Roman" pitchFamily="18" charset="0"/>
              </a:rPr>
              <a:t>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Möglichkeit eines</a:t>
            </a:r>
            <a:r>
              <a:rPr lang="de-DE" baseline="0" dirty="0" smtClean="0"/>
              <a:t> anderen Vorsitzenden als Pfarrer (§ 13 Abs. 3 KVO III)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Möglichkeit eines</a:t>
            </a:r>
            <a:r>
              <a:rPr lang="de-DE" baseline="0" dirty="0" smtClean="0"/>
              <a:t> anderen Vorsitzenden als Pfarrer (§ 13 Abs. 3 KVO III)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46376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Möglichkeit eines</a:t>
            </a:r>
            <a:r>
              <a:rPr lang="de-DE" baseline="0" dirty="0" smtClean="0"/>
              <a:t> anderen Vorsitzenden als Pfarrer (§ 13 Abs. 3 KVO III)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Folie </a:t>
            </a:r>
            <a:r>
              <a:rPr lang="de-DE" smtClean="0"/>
              <a:t>Verrechnungsstelle einfügen !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21</a:t>
            </a:fld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Folie </a:t>
            </a:r>
            <a:r>
              <a:rPr lang="de-DE" smtClean="0"/>
              <a:t>Verrechnungsstelle einfügen !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22</a:t>
            </a:fld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27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6" name="Rectangle 1034"/>
          <p:cNvSpPr>
            <a:spLocks noChangeArrowheads="1"/>
          </p:cNvSpPr>
          <p:nvPr userDrawn="1"/>
        </p:nvSpPr>
        <p:spPr bwMode="auto">
          <a:xfrm>
            <a:off x="683568" y="6368752"/>
            <a:ext cx="784887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tabLst>
                <a:tab pos="7624763" algn="r"/>
              </a:tabLst>
            </a:pPr>
            <a:r>
              <a:rPr lang="de-DE" dirty="0" smtClean="0"/>
              <a:t>	</a:t>
            </a:r>
            <a:r>
              <a:rPr lang="de-DE" sz="1200" kern="120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rPr>
              <a:t>Folie </a:t>
            </a:r>
            <a:fld id="{3AA17321-596A-4E22-899E-B8DA553BD52C}" type="slidenum">
              <a:rPr lang="de-DE" sz="1200" kern="1200" smtClean="0">
                <a:solidFill>
                  <a:schemeClr val="bg2"/>
                </a:solidFill>
                <a:latin typeface="Arial" charset="0"/>
                <a:ea typeface="+mn-ea"/>
                <a:cs typeface="+mn-cs"/>
              </a:rPr>
              <a:pPr algn="r">
                <a:tabLst>
                  <a:tab pos="7624763" algn="r"/>
                </a:tabLst>
              </a:pPr>
              <a:t>‹Nr.›</a:t>
            </a:fld>
            <a:r>
              <a:rPr lang="de-DE" sz="1200" kern="1200" baseline="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de-DE" dirty="0" smtClean="0"/>
              <a:t>	</a:t>
            </a:r>
            <a:endParaRPr lang="de-DE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A7E18-1FD9-4024-AF34-55A9415100E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FAEF1-2EE9-470B-936C-89D59510935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1" y="609600"/>
            <a:ext cx="1943100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1" y="609600"/>
            <a:ext cx="5676900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E2CB7-FF9B-4D52-8DD6-F9CA9C35AA3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05DE17-FF6C-4BA9-BD0D-510E20F13D3D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86DC7-BFE0-4ABE-BB94-8348301B34C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1"/>
          <p:cNvSpPr>
            <a:spLocks noGrp="1"/>
          </p:cNvSpPr>
          <p:nvPr>
            <p:ph type="dt" sz="quarter" idx="10"/>
          </p:nvPr>
        </p:nvSpPr>
        <p:spPr>
          <a:xfrm>
            <a:off x="6324600" y="6477000"/>
            <a:ext cx="2590800" cy="228600"/>
          </a:xfrm>
          <a:prstGeom prst="rect">
            <a:avLst/>
          </a:prstGeom>
          <a:noFill/>
        </p:spPr>
        <p:txBody>
          <a:bodyPr/>
          <a:lstStyle/>
          <a:p>
            <a:fld id="{D9FD3EFE-49F3-4BEE-ABD9-761FC22A908E}" type="datetime4">
              <a:rPr lang="de-DE" smtClean="0"/>
              <a:pPr/>
              <a:t>16. Oktober 2020</a:t>
            </a:fld>
            <a:r>
              <a:rPr lang="de-DE" dirty="0" smtClean="0"/>
              <a:t> / Seite: </a:t>
            </a:r>
            <a:fld id="{5EB8AD7D-FD29-463C-A98D-E7CBE1EC5C57}" type="slidenum">
              <a:rPr lang="de-DE" smtClean="0"/>
              <a:pPr/>
              <a:t>‹Nr.›</a:t>
            </a:fld>
            <a:endParaRPr lang="de-DE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3A61E-91AF-4689-94E5-CF3288E976B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73253-0B79-4892-B0FE-0D554B4CF36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51924-09E4-44E2-B45B-905E8C2DB2C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5063C-0622-49D5-BE35-31FFD407A0A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4E9E8-05D7-4628-9425-5EDD4083629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7B05DE17-FF6C-4BA9-BD0D-510E20F13D3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1029" name="Picture 7" descr="R:\erzd_logo_rgb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61276" y="152401"/>
            <a:ext cx="1254125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6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>
    <p:wipe dir="r"/>
  </p:transition>
  <p:timing>
    <p:tnLst>
      <p:par>
        <p:cTn id="1" dur="indefinite" restart="never" nodeType="tmRoot"/>
      </p:par>
    </p:tnLst>
  </p:timing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2DC5C-E805-4A55-A6AD-C0A1D126CA3D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Line 5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8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043608" y="1556792"/>
            <a:ext cx="7391400" cy="3862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de-DE" sz="4400" b="1" dirty="0">
                <a:solidFill>
                  <a:schemeClr val="tx2"/>
                </a:solidFill>
              </a:rPr>
              <a:t>Willkommen</a:t>
            </a:r>
            <a:endParaRPr lang="de-DE" sz="4400" dirty="0">
              <a:solidFill>
                <a:schemeClr val="tx2"/>
              </a:solidFill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de-DE" sz="4400" dirty="0" smtClean="0">
                <a:solidFill>
                  <a:schemeClr val="tx2"/>
                </a:solidFill>
              </a:rPr>
              <a:t>zur Schulung für</a:t>
            </a:r>
            <a:r>
              <a:rPr lang="de-DE" sz="4400" dirty="0">
                <a:solidFill>
                  <a:schemeClr val="tx2"/>
                </a:solidFill>
              </a:rPr>
              <a:t/>
            </a:r>
            <a:br>
              <a:rPr lang="de-DE" sz="4400" dirty="0">
                <a:solidFill>
                  <a:schemeClr val="tx2"/>
                </a:solidFill>
              </a:rPr>
            </a:br>
            <a:r>
              <a:rPr lang="de-DE" sz="4400" dirty="0" smtClean="0">
                <a:solidFill>
                  <a:schemeClr val="tx2"/>
                </a:solidFill>
              </a:rPr>
              <a:t>Stiftungsräte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endParaRPr lang="de-DE" sz="4400" dirty="0">
              <a:solidFill>
                <a:schemeClr val="tx2"/>
              </a:solidFill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de-DE" sz="4400" dirty="0" smtClean="0">
                <a:solidFill>
                  <a:schemeClr val="tx2"/>
                </a:solidFill>
              </a:rPr>
              <a:t>Recht und Strukturen</a:t>
            </a:r>
            <a:endParaRPr lang="de-DE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4340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1115616" y="1219200"/>
            <a:ext cx="6781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Zusammensetzung des Pfarrgemeinderates</a:t>
            </a:r>
          </a:p>
          <a:p>
            <a:pPr algn="ctr" eaLnBrk="0" hangingPunct="0"/>
            <a:r>
              <a:rPr lang="de-DE" sz="2400" dirty="0" smtClean="0">
                <a:solidFill>
                  <a:schemeClr val="tx1"/>
                </a:solidFill>
              </a:rPr>
              <a:t>(§ 3 Satzung für die Pfarrgemeinderäte)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4343" name="Text Box 9"/>
          <p:cNvSpPr txBox="1">
            <a:spLocks noChangeArrowheads="1"/>
          </p:cNvSpPr>
          <p:nvPr/>
        </p:nvSpPr>
        <p:spPr bwMode="auto">
          <a:xfrm>
            <a:off x="1357064" y="2325664"/>
            <a:ext cx="73914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Größe: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Mindestens 1 Mitglied pro Stimmbezirk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Mindestens 8, maximal 50 unmittelbar gewählte Mitglieder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Zuzüglich hinzu gewählte und beratende Mitglieder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>
                <a:solidFill>
                  <a:schemeClr val="tx1"/>
                </a:solidFill>
              </a:rPr>
              <a:t>Mitglieder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Mitglieder </a:t>
            </a:r>
            <a:r>
              <a:rPr lang="de-DE" sz="2000" dirty="0">
                <a:solidFill>
                  <a:schemeClr val="tx1"/>
                </a:solidFill>
              </a:rPr>
              <a:t>kraft </a:t>
            </a:r>
            <a:r>
              <a:rPr lang="de-DE" sz="2000" dirty="0" smtClean="0">
                <a:solidFill>
                  <a:schemeClr val="tx1"/>
                </a:solidFill>
              </a:rPr>
              <a:t>Amtes (Leitender Pfarrer/Pfarradministrator)</a:t>
            </a:r>
            <a:endParaRPr lang="de-DE" sz="2000" dirty="0">
              <a:solidFill>
                <a:schemeClr val="tx1"/>
              </a:solidFill>
            </a:endParaRP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unmittelbar gewählte Mitglieder 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hinzu gewählte Mitglieder (mit und ohne Stimmrecht)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beratende Mitglieder (ohne Stimmrecht)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4340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475151" y="803701"/>
            <a:ext cx="6781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Zusammensetzung des Stiftungsrates</a:t>
            </a:r>
          </a:p>
          <a:p>
            <a:pPr algn="ctr" eaLnBrk="0" hangingPunct="0"/>
            <a:r>
              <a:rPr lang="de-DE" sz="2400" dirty="0" smtClean="0">
                <a:solidFill>
                  <a:schemeClr val="tx1"/>
                </a:solidFill>
              </a:rPr>
              <a:t>(§ 9 KVO III)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4343" name="Text Box 9"/>
          <p:cNvSpPr txBox="1">
            <a:spLocks noChangeArrowheads="1"/>
          </p:cNvSpPr>
          <p:nvPr/>
        </p:nvSpPr>
        <p:spPr bwMode="auto">
          <a:xfrm>
            <a:off x="1219200" y="1750781"/>
            <a:ext cx="7391400" cy="4693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Größe: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Mindestens 1 Mitglied pro Pfarrei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Maximal jedoch 3 Mitglieder pro Pfarrei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Entscheidung des Pfarrgemeinderates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Mitglieder</a:t>
            </a:r>
            <a:endParaRPr lang="de-DE" sz="2400" dirty="0">
              <a:solidFill>
                <a:schemeClr val="tx1"/>
              </a:solidFill>
            </a:endParaRP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Pfarrer oder sein nach kirchlichem Recht bestellter Vertreter</a:t>
            </a:r>
            <a:endParaRPr lang="de-DE" sz="2400" dirty="0">
              <a:solidFill>
                <a:schemeClr val="tx1"/>
              </a:solidFill>
            </a:endParaRP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Vorsitzender des Pfarrgemeinderats oder sein Vertreter 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weitere vom Pfarrgemeinderat gewählte Mitglieder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6388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-468560" y="636343"/>
            <a:ext cx="95159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Die Zuständigkeitsabgrenzung der Organe </a:t>
            </a:r>
          </a:p>
        </p:txBody>
      </p:sp>
      <p:sp>
        <p:nvSpPr>
          <p:cNvPr id="16390" name="Text Box 8"/>
          <p:cNvSpPr txBox="1">
            <a:spLocks noChangeArrowheads="1"/>
          </p:cNvSpPr>
          <p:nvPr/>
        </p:nvSpPr>
        <p:spPr bwMode="auto">
          <a:xfrm>
            <a:off x="1299029" y="1267813"/>
            <a:ext cx="7391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Grundregel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: Für den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Pfarrgemeinderat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und den 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Pfarrer, bzw. Stiftungsratsvorsitzenden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gilt das </a:t>
            </a:r>
            <a:r>
              <a:rPr lang="de-DE" sz="2000" b="1" dirty="0" err="1">
                <a:solidFill>
                  <a:schemeClr val="tx1"/>
                </a:solidFill>
                <a:cs typeface="Times New Roman" pitchFamily="18" charset="0"/>
              </a:rPr>
              <a:t>Enumerationsprinzip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, für den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Stiftungsrat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Generalklausel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Dies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bedeutet: Die Kompetenzen des Pfarrgemeinderates und des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Stiftungsratsvorsitzenden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sind einzeln und abschließend geregelt; alles, was diesen beiden Organen nicht ausdrücklich zugewiesen ist, ist dem Stiftungsrat zur Entscheidung vorbehalten.</a:t>
            </a:r>
          </a:p>
          <a:p>
            <a:pPr algn="l">
              <a:spcBef>
                <a:spcPct val="50000"/>
              </a:spcBef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Der Stiftungsrat kann die Entscheidung von in seine Zuständigkeit fallenden Angelegenheiten dem Pfarrgemeinderat überlassen, nicht aber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umgekehrt.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026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Line 1027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7412" name="Line 1030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7413" name="Text Box 1031"/>
          <p:cNvSpPr txBox="1">
            <a:spLocks noChangeArrowheads="1"/>
          </p:cNvSpPr>
          <p:nvPr/>
        </p:nvSpPr>
        <p:spPr bwMode="auto">
          <a:xfrm>
            <a:off x="880007" y="469702"/>
            <a:ext cx="6932353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Aufgaben  und Kompetenzen des </a:t>
            </a:r>
            <a:r>
              <a:rPr lang="de-DE" sz="2000" b="1" u="sng" dirty="0">
                <a:solidFill>
                  <a:schemeClr val="tx1"/>
                </a:solidFill>
                <a:cs typeface="Times New Roman" pitchFamily="18" charset="0"/>
              </a:rPr>
              <a:t>Pfarrgemeinderates </a:t>
            </a:r>
            <a:endParaRPr lang="de-DE" sz="2000" b="1" u="sng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ctr" eaLnBrk="0" hangingPunct="0"/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als </a:t>
            </a:r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Organ der örtlichen Vermögensverwaltung: </a:t>
            </a:r>
          </a:p>
          <a:p>
            <a:pPr algn="ctr" eaLnBrk="0" hangingPunct="0"/>
            <a:endParaRPr lang="de-DE" sz="1400" dirty="0">
              <a:solidFill>
                <a:schemeClr val="tx1"/>
              </a:solidFill>
              <a:cs typeface="Times New Roman" pitchFamily="18" charset="0"/>
            </a:endParaRPr>
          </a:p>
          <a:p>
            <a:pPr algn="ctr" eaLnBrk="0" hangingPunct="0"/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(§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7 Abs. 1 KVO 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III bzw. § 2 Abs. 3 PGR-Satzung) </a:t>
            </a:r>
            <a:endParaRPr lang="de-DE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7414" name="Text Box 1032"/>
          <p:cNvSpPr txBox="1">
            <a:spLocks noChangeArrowheads="1"/>
          </p:cNvSpPr>
          <p:nvPr/>
        </p:nvSpPr>
        <p:spPr bwMode="auto">
          <a:xfrm>
            <a:off x="1219200" y="1610211"/>
            <a:ext cx="7391400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endParaRPr lang="de-DE" altLang="ja-JP" sz="2000" dirty="0" smtClean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altLang="ja-JP" sz="2000" dirty="0" smtClean="0">
                <a:solidFill>
                  <a:schemeClr val="tx1"/>
                </a:solidFill>
              </a:rPr>
              <a:t>Wahl </a:t>
            </a:r>
            <a:r>
              <a:rPr lang="de-DE" altLang="ja-JP" sz="2000" dirty="0">
                <a:solidFill>
                  <a:schemeClr val="tx1"/>
                </a:solidFill>
              </a:rPr>
              <a:t>des Stiftungsrates (§ 9)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>
                <a:solidFill>
                  <a:schemeClr val="tx1"/>
                </a:solidFill>
              </a:rPr>
              <a:t>Wahl des stellvertretenden Vorsitzenden des Stiftungsrates (§ 14)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Aufstellung </a:t>
            </a:r>
            <a:r>
              <a:rPr lang="de-DE" altLang="ja-JP" sz="2000" dirty="0">
                <a:solidFill>
                  <a:schemeClr val="tx1"/>
                </a:solidFill>
              </a:rPr>
              <a:t>von pastoralen Richtlinien für die </a:t>
            </a:r>
            <a:r>
              <a:rPr lang="de-DE" altLang="ja-JP" sz="2000" dirty="0" smtClean="0">
                <a:solidFill>
                  <a:schemeClr val="tx1"/>
                </a:solidFill>
              </a:rPr>
              <a:t>Vermögensverwaltung der Kirchengemeinde</a:t>
            </a:r>
            <a:endParaRPr lang="de-DE" altLang="ja-JP" sz="2000" dirty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Beschlussfassung </a:t>
            </a:r>
            <a:r>
              <a:rPr lang="de-DE" altLang="ja-JP" sz="2000" dirty="0">
                <a:solidFill>
                  <a:schemeClr val="tx1"/>
                </a:solidFill>
              </a:rPr>
              <a:t>über den </a:t>
            </a:r>
            <a:r>
              <a:rPr lang="de-DE" altLang="ja-JP" sz="2000" dirty="0" smtClean="0">
                <a:solidFill>
                  <a:schemeClr val="tx1"/>
                </a:solidFill>
              </a:rPr>
              <a:t>Haushaltsplan </a:t>
            </a:r>
            <a:r>
              <a:rPr lang="de-DE" altLang="ja-JP" sz="2000" dirty="0">
                <a:solidFill>
                  <a:schemeClr val="tx1"/>
                </a:solidFill>
              </a:rPr>
              <a:t>der Kirchengemeinde sowie über die Art und die Höhe der zu erhebenden Ortskirchensteuer (§ 14 Absatz 2 </a:t>
            </a:r>
            <a:r>
              <a:rPr lang="de-DE" altLang="ja-JP" sz="2000" dirty="0" err="1">
                <a:solidFill>
                  <a:schemeClr val="tx1"/>
                </a:solidFill>
              </a:rPr>
              <a:t>KiStO</a:t>
            </a:r>
            <a:r>
              <a:rPr lang="de-DE" altLang="ja-JP" sz="2000" dirty="0">
                <a:solidFill>
                  <a:schemeClr val="tx1"/>
                </a:solidFill>
              </a:rPr>
              <a:t>),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Feststellung </a:t>
            </a:r>
            <a:r>
              <a:rPr lang="de-DE" altLang="ja-JP" sz="2000" dirty="0">
                <a:solidFill>
                  <a:schemeClr val="tx1"/>
                </a:solidFill>
              </a:rPr>
              <a:t>der Jahresrechnung (§ 14 Absatz 5 </a:t>
            </a:r>
            <a:r>
              <a:rPr lang="de-DE" altLang="ja-JP" sz="2000" dirty="0" err="1">
                <a:solidFill>
                  <a:schemeClr val="tx1"/>
                </a:solidFill>
              </a:rPr>
              <a:t>KiStO</a:t>
            </a:r>
            <a:r>
              <a:rPr lang="de-DE" altLang="ja-JP" sz="2000" dirty="0">
                <a:solidFill>
                  <a:schemeClr val="tx1"/>
                </a:solidFill>
              </a:rPr>
              <a:t>),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Bestellung </a:t>
            </a:r>
            <a:r>
              <a:rPr lang="de-DE" altLang="ja-JP" sz="2000" dirty="0">
                <a:solidFill>
                  <a:schemeClr val="tx1"/>
                </a:solidFill>
              </a:rPr>
              <a:t>eines Kirchengemeinderechners - in der Regel durch Beauftragung einer Verrechnungsstelle - (§ 18 Absatz 2 </a:t>
            </a:r>
            <a:r>
              <a:rPr lang="de-DE" altLang="ja-JP" sz="2000" dirty="0" err="1" smtClean="0">
                <a:solidFill>
                  <a:schemeClr val="tx1"/>
                </a:solidFill>
              </a:rPr>
              <a:t>KiStO</a:t>
            </a:r>
            <a:r>
              <a:rPr lang="de-DE" altLang="ja-JP" sz="2000" dirty="0" smtClean="0">
                <a:solidFill>
                  <a:schemeClr val="tx1"/>
                </a:solidFill>
              </a:rPr>
              <a:t>, bzw. § 6 KVO III</a:t>
            </a:r>
            <a:r>
              <a:rPr lang="de-DE" altLang="ja-JP" sz="2000" dirty="0" smtClean="0">
                <a:solidFill>
                  <a:schemeClr val="tx1"/>
                </a:solidFill>
              </a:rPr>
              <a:t>),</a:t>
            </a:r>
            <a:endParaRPr lang="de-DE" altLang="ja-JP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742822" y="485083"/>
            <a:ext cx="70104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Aufgaben und Kompetenzen des Vorsitzenden des Stiftungsrates § 13 KVO III</a:t>
            </a:r>
          </a:p>
          <a:p>
            <a:pPr algn="ctr" eaLnBrk="0" hangingPunct="0"/>
            <a:endParaRPr lang="de-DE" sz="1400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1043608" y="1790602"/>
            <a:ext cx="6809184" cy="4324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Einberufung </a:t>
            </a:r>
            <a:r>
              <a:rPr lang="de-DE" altLang="ja-JP" sz="2000" dirty="0">
                <a:solidFill>
                  <a:schemeClr val="tx1"/>
                </a:solidFill>
              </a:rPr>
              <a:t>und Leitung der Sitzungen des Stiftungsrates 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Verantwortung für Vollzug </a:t>
            </a:r>
            <a:r>
              <a:rPr lang="de-DE" altLang="ja-JP" sz="2000" dirty="0">
                <a:solidFill>
                  <a:schemeClr val="tx1"/>
                </a:solidFill>
              </a:rPr>
              <a:t>der Beschlüsse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Erledigung </a:t>
            </a:r>
            <a:r>
              <a:rPr lang="de-DE" altLang="ja-JP" sz="2000" dirty="0">
                <a:solidFill>
                  <a:schemeClr val="tx1"/>
                </a:solidFill>
              </a:rPr>
              <a:t>der laufenden </a:t>
            </a:r>
            <a:r>
              <a:rPr lang="de-DE" altLang="ja-JP" sz="2000" dirty="0" smtClean="0">
                <a:solidFill>
                  <a:schemeClr val="tx1"/>
                </a:solidFill>
              </a:rPr>
              <a:t>(=regelmäßig wiederkehrenden) Vermögensangelegenheiten </a:t>
            </a:r>
            <a:endParaRPr lang="de-DE" altLang="ja-JP" sz="2000" dirty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Eilentscheidungsrecht </a:t>
            </a:r>
            <a:r>
              <a:rPr lang="de-DE" altLang="ja-JP" sz="2000" dirty="0" smtClean="0">
                <a:solidFill>
                  <a:schemeClr val="tx1"/>
                </a:solidFill>
              </a:rPr>
              <a:t>(dringlich, unaufschiebbar)</a:t>
            </a:r>
            <a:endParaRPr lang="de-DE" altLang="ja-JP" sz="2000" dirty="0" smtClean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Erteilung von Kassenanordnungen </a:t>
            </a:r>
          </a:p>
          <a:p>
            <a:pPr marL="815975" lvl="2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Unbegrenzt im Rahmen </a:t>
            </a:r>
            <a:r>
              <a:rPr lang="de-DE" altLang="ja-JP" sz="2000" dirty="0">
                <a:solidFill>
                  <a:schemeClr val="tx1"/>
                </a:solidFill>
              </a:rPr>
              <a:t>d</a:t>
            </a:r>
            <a:r>
              <a:rPr lang="de-DE" altLang="ja-JP" sz="2000" dirty="0" smtClean="0">
                <a:solidFill>
                  <a:schemeClr val="tx1"/>
                </a:solidFill>
              </a:rPr>
              <a:t>es Haushaltsplans sofern keine neuen Verbindlichkeiten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Anordnung von über oder außerplanmäßigen Ausgaben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Bis 5.000 € außerhalb des Haushaltsplans </a:t>
            </a:r>
            <a:endParaRPr lang="de-DE" altLang="ja-JP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1146772" y="1324123"/>
            <a:ext cx="7010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Aufgaben und Kompetenzen des stellvertretenden Vorsitzenden des Stiftungsrates</a:t>
            </a:r>
          </a:p>
          <a:p>
            <a:pPr algn="ctr" eaLnBrk="0" hangingPunct="0"/>
            <a:endParaRPr lang="de-DE" sz="1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ctr" eaLnBrk="0" hangingPunct="0"/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(§ 14 KVO III) </a:t>
            </a:r>
          </a:p>
        </p:txBody>
      </p: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1146772" y="2462896"/>
            <a:ext cx="6400800" cy="2908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Vertretung des Vorsitzenden in den laufenden Aufgaben der Geschäftsführung bei </a:t>
            </a:r>
          </a:p>
          <a:p>
            <a:pPr lvl="2" algn="l">
              <a:spcAft>
                <a:spcPts val="600"/>
              </a:spcAft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a) Abwesenheit</a:t>
            </a:r>
          </a:p>
          <a:p>
            <a:pPr lvl="1" algn="l">
              <a:spcAft>
                <a:spcPts val="600"/>
              </a:spcAft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	b) Verhinderung</a:t>
            </a:r>
          </a:p>
          <a:p>
            <a:pPr lvl="1" algn="l">
              <a:spcAft>
                <a:spcPts val="600"/>
              </a:spcAft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	c) Vakanz im Amt des Vorsitzenden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Ggf. Übertragung von Vermögensangelegenheiten gem. § 23 KVO III</a:t>
            </a:r>
            <a:endParaRPr lang="de-DE" altLang="ja-JP" sz="2000" dirty="0">
              <a:solidFill>
                <a:schemeClr val="tx1"/>
              </a:solidFill>
            </a:endParaRP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endParaRPr lang="de-DE" sz="1800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00718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611560" y="435317"/>
            <a:ext cx="70104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200" b="1" u="sng" dirty="0" smtClean="0">
                <a:solidFill>
                  <a:schemeClr val="tx1"/>
                </a:solidFill>
                <a:cs typeface="Times New Roman" pitchFamily="18" charset="0"/>
              </a:rPr>
              <a:t>Aufgaben und Kompetenzen des Stiftungsrates</a:t>
            </a:r>
          </a:p>
          <a:p>
            <a:pPr algn="ctr" eaLnBrk="0" hangingPunct="0"/>
            <a:r>
              <a:rPr lang="de-DE" sz="2200" b="1" dirty="0" smtClean="0">
                <a:solidFill>
                  <a:schemeClr val="tx1"/>
                </a:solidFill>
                <a:cs typeface="Times New Roman" pitchFamily="18" charset="0"/>
              </a:rPr>
              <a:t>(§ 8 KVO III) </a:t>
            </a:r>
          </a:p>
        </p:txBody>
      </p: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914400" y="1233643"/>
            <a:ext cx="7906072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Kein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abschließender Zuständigkeitskatalog; aber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Grundfunktionen:</a:t>
            </a:r>
          </a:p>
          <a:p>
            <a:pPr marL="357188" lvl="1" indent="-284163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Verwaltung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des örtlichen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Kirchenvermögens</a:t>
            </a:r>
          </a:p>
          <a:p>
            <a:pPr marL="357188" lvl="1" indent="-284163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Vertretung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der örtlichen kirchlichen Rechtspersonen im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Rechtsverkehr</a:t>
            </a:r>
          </a:p>
          <a:p>
            <a:pPr marL="357188" lvl="1" indent="-284163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Einhaltung der pastoralen Richtlinien des PGRs </a:t>
            </a:r>
          </a:p>
          <a:p>
            <a:pPr marL="357188" lvl="1" indent="-284163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Information des PGRs 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357188" lvl="1" indent="-284163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Vorberatung der zur Beschlussfassung durch den PGR bestimmten Vorlagen </a:t>
            </a:r>
            <a:endParaRPr lang="de-DE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57188" lvl="1" indent="-284163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im Innenverhältnis Entscheidung durch Beschluss, soweit keine Beauftragung an Dritte vorliegt</a:t>
            </a:r>
          </a:p>
          <a:p>
            <a:pPr marL="357188" lvl="1" indent="-284163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im Außenverhältnis sind erforderlich (und genügen) zwei Unterschriften (darunter Vors. oder Stellv.) und die Einhaltung der Schriftform</a:t>
            </a:r>
          </a:p>
          <a:p>
            <a:pPr marL="357188" lvl="1" indent="-284163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Ausnahme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: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Alleinvertretungsrecht des Vors. bzw. stellv. Vors. </a:t>
            </a:r>
            <a:endParaRPr lang="de-DE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57188" lvl="1" indent="-284163" algn="l">
              <a:spcAft>
                <a:spcPts val="600"/>
              </a:spcAft>
              <a:buFont typeface="Wingdings" pitchFamily="2" charset="2"/>
              <a:buChar char="v"/>
            </a:pPr>
            <a:endParaRPr lang="de-DE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57188" lvl="1" indent="-284163" algn="l">
              <a:spcAft>
                <a:spcPts val="600"/>
              </a:spcAft>
              <a:buFont typeface="Wingdings" pitchFamily="2" charset="2"/>
              <a:buChar char="v"/>
            </a:pPr>
            <a:endParaRPr lang="de-DE" sz="1800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0484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0485" name="Text Box 7"/>
          <p:cNvSpPr txBox="1">
            <a:spLocks noChangeArrowheads="1"/>
          </p:cNvSpPr>
          <p:nvPr/>
        </p:nvSpPr>
        <p:spPr bwMode="auto">
          <a:xfrm>
            <a:off x="395536" y="556778"/>
            <a:ext cx="7467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Möglichkeiten </a:t>
            </a:r>
            <a:r>
              <a:rPr lang="de-DE" sz="1800" b="1" u="sng" dirty="0">
                <a:solidFill>
                  <a:schemeClr val="tx1"/>
                </a:solidFill>
                <a:cs typeface="Times New Roman" pitchFamily="18" charset="0"/>
              </a:rPr>
              <a:t>der Einflussnahme des </a:t>
            </a:r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Pfarrgemeinderats</a:t>
            </a:r>
          </a:p>
          <a:p>
            <a:pPr algn="ctr" eaLnBrk="0" hangingPunct="0"/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sz="1800" b="1" u="sng" dirty="0">
                <a:solidFill>
                  <a:schemeClr val="tx1"/>
                </a:solidFill>
                <a:cs typeface="Times New Roman" pitchFamily="18" charset="0"/>
              </a:rPr>
              <a:t>auf den Stiftungsrat </a:t>
            </a:r>
          </a:p>
        </p:txBody>
      </p:sp>
      <p:sp>
        <p:nvSpPr>
          <p:cNvPr id="20486" name="Text Box 8"/>
          <p:cNvSpPr txBox="1">
            <a:spLocks noChangeArrowheads="1"/>
          </p:cNvSpPr>
          <p:nvPr/>
        </p:nvSpPr>
        <p:spPr bwMode="auto">
          <a:xfrm>
            <a:off x="827584" y="1367950"/>
            <a:ext cx="77724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8288" indent="-268288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Bildung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des Stiftungsrates durch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Wahl</a:t>
            </a:r>
          </a:p>
          <a:p>
            <a:pPr marL="268288" indent="-268288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Aufstellung „Pastoraler Richtlinien“ für den Haushalt und die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Vermögensverwaltung </a:t>
            </a:r>
          </a:p>
          <a:p>
            <a:pPr marL="268288" indent="-268288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Berichtspflicht des Stiftungsrates gegenüber dem Pfarrgemeinderat </a:t>
            </a:r>
            <a:endParaRPr lang="de-DE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268288" indent="-268288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Bindung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des Stiftungsrates an die im Rahmen seiner Zuständigkeit gefassten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Beschlüsse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des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Pfarrgemeinderates</a:t>
            </a:r>
          </a:p>
          <a:p>
            <a:pPr marL="268288" indent="-268288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Das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„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Kassationsrecht“</a:t>
            </a:r>
            <a:b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Befugnis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zur nachträglichen Änderung oder Aufhebung von 	 Beschlüssen des Stiftungsrates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mit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qualifizierter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Mehrheit (2/3)</a:t>
            </a:r>
          </a:p>
          <a:p>
            <a:pPr marL="268288" indent="-268288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Befugnis zur Abwahl von Mitgliedern des Stiftungsrates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mit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qualifizierter Mehrheit</a:t>
            </a:r>
          </a:p>
          <a:p>
            <a:pPr algn="just">
              <a:spcBef>
                <a:spcPct val="50000"/>
              </a:spcBef>
              <a:tabLst>
                <a:tab pos="88900" algn="l"/>
              </a:tabLst>
            </a:pPr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Der </a:t>
            </a:r>
            <a:r>
              <a:rPr lang="de-DE" sz="2000" b="1" u="sng" dirty="0">
                <a:solidFill>
                  <a:schemeClr val="tx1"/>
                </a:solidFill>
                <a:cs typeface="Times New Roman" pitchFamily="18" charset="0"/>
              </a:rPr>
              <a:t>Pfarrgemeinderat hat im Konfliktfall die „Lufthoheit“ in der </a:t>
            </a:r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Vermögensverwaltung</a:t>
            </a:r>
            <a:r>
              <a:rPr lang="de-DE" sz="2000" dirty="0" smtClean="0">
                <a:solidFill>
                  <a:schemeClr val="tx1"/>
                </a:solidFill>
                <a:cs typeface="Arial" charset="0"/>
              </a:rPr>
              <a:t> </a:t>
            </a:r>
            <a:endParaRPr lang="de-DE" sz="2000" dirty="0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1508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395536" y="688113"/>
            <a:ext cx="701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Möglichkeiten der Delegation </a:t>
            </a:r>
            <a:r>
              <a:rPr lang="de-DE" sz="1800" b="1" u="sng" dirty="0">
                <a:solidFill>
                  <a:schemeClr val="tx1"/>
                </a:solidFill>
                <a:cs typeface="Times New Roman" pitchFamily="18" charset="0"/>
              </a:rPr>
              <a:t>von Verantwortung </a:t>
            </a:r>
          </a:p>
        </p:txBody>
      </p:sp>
      <p:sp>
        <p:nvSpPr>
          <p:cNvPr id="21510" name="Text Box 8"/>
          <p:cNvSpPr txBox="1">
            <a:spLocks noChangeArrowheads="1"/>
          </p:cNvSpPr>
          <p:nvPr/>
        </p:nvSpPr>
        <p:spPr bwMode="auto">
          <a:xfrm>
            <a:off x="762000" y="1403729"/>
            <a:ext cx="77724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Rechtlich geregelte Institute der Delegation sind:</a:t>
            </a:r>
          </a:p>
          <a:p>
            <a:pPr marL="285750" indent="-285750" algn="just" eaLnBrk="0" hangingPunct="0">
              <a:buFont typeface="Wingdings" panose="05000000000000000000" pitchFamily="2" charset="2"/>
              <a:buChar char="v"/>
            </a:pPr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der </a:t>
            </a:r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Auftrag (§ 23 Abs. 1 und 2 KVO III</a:t>
            </a:r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), z. B. Sorge um Kindergärten, Liegenschaften, Kassenführung</a:t>
            </a:r>
            <a:endParaRPr lang="de-DE" sz="1800" b="1" dirty="0">
              <a:solidFill>
                <a:schemeClr val="tx1"/>
              </a:solidFill>
              <a:cs typeface="Times New Roman" pitchFamily="18" charset="0"/>
            </a:endParaRPr>
          </a:p>
          <a:p>
            <a:pPr marL="358775" indent="-358775" algn="just" eaLnBrk="0" hangingPunct="0">
              <a:buFont typeface="Wingdings" pitchFamily="2" charset="2"/>
              <a:buChar char="v"/>
            </a:pPr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Vollmacht (§ 23 Abs. 4 KVO III)</a:t>
            </a:r>
            <a:endParaRPr lang="de-DE" sz="1800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Durch den </a:t>
            </a:r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Auftrag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 werden einer Person oder einer Personenmehrheit Vermögensangelegenheiten und die dazu notwendigen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Entscheidungs-befugnisse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zur selbständigen Erledigung übertragen: Innenverhältnis</a:t>
            </a: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Durch die </a:t>
            </a:r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Vollmacht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 werden den beauftragten Personen die zur Rechtsvertretung notwendigen Befugnisse eingeräumt: Außenverhältnis</a:t>
            </a: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algn="l" eaLnBrk="0" hangingPunct="0"/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Auftrag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und Vollmacht bedürfen der Beschlussfassung durch den Stiftungsrat und der Schriftform mit zwei Unterschriften.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2532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902893" y="1179079"/>
            <a:ext cx="77724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Erweiterung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der Befugnisse des </a:t>
            </a:r>
            <a:r>
              <a:rPr lang="de-DE" sz="1800" dirty="0" err="1">
                <a:solidFill>
                  <a:schemeClr val="tx1"/>
                </a:solidFill>
                <a:cs typeface="Times New Roman" pitchFamily="18" charset="0"/>
              </a:rPr>
              <a:t>stv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. Stiftungsratsvorsitzenden durch Auftrag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(§ 14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Abs. 2 und 3 KVO III)</a:t>
            </a:r>
          </a:p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Erteilung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eines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Auftrags/der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Bevollmächtigung eines Mitglieds des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Stiftungsrates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(§ 23 Abs. 1 KVO III)</a:t>
            </a:r>
          </a:p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Erteilung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eines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Auftrags/der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Bevollmächtigung einer nicht dem Stiftungsrat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angehörenden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Person (§ 23 Abs. 2 KVO III)</a:t>
            </a:r>
          </a:p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Erteilung eines Auftrags/der Bevollmächtigung eines kirchlichen Rechtsträgers (§ 23 Abs. 1 KVO III </a:t>
            </a:r>
            <a:r>
              <a:rPr lang="de-DE" sz="1800" dirty="0" err="1" smtClean="0">
                <a:solidFill>
                  <a:schemeClr val="tx1"/>
                </a:solidFill>
                <a:cs typeface="Times New Roman" pitchFamily="18" charset="0"/>
              </a:rPr>
              <a:t>i.V.m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. § 23a ff. Abs. 2 KVO III), z. B. VST: s. Vereinbarung</a:t>
            </a:r>
          </a:p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Bildung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eines beschließenden Ausschusses des Stiftungsrates (§ 23 Abs.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3a KVO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III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)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Bildung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eines Stiftungsausschusses (§ 23 Abs. 3b KVO III)</a:t>
            </a:r>
          </a:p>
          <a:p>
            <a:pPr algn="just" eaLnBrk="0" hangingPunct="0">
              <a:tabLst>
                <a:tab pos="88900" algn="l"/>
              </a:tabLst>
            </a:pPr>
            <a:endParaRPr lang="de-DE" sz="1800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95536" y="545086"/>
            <a:ext cx="7010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000" b="1" u="sng" dirty="0">
                <a:solidFill>
                  <a:schemeClr val="tx1"/>
                </a:solidFill>
                <a:cs typeface="Times New Roman" pitchFamily="18" charset="0"/>
              </a:rPr>
              <a:t>Möglichkeiten der </a:t>
            </a:r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Delegation </a:t>
            </a:r>
            <a:r>
              <a:rPr lang="de-DE" sz="2000" b="1" u="sng" dirty="0">
                <a:solidFill>
                  <a:schemeClr val="tx1"/>
                </a:solidFill>
                <a:cs typeface="Times New Roman" pitchFamily="18" charset="0"/>
              </a:rPr>
              <a:t>von </a:t>
            </a:r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Verantwortung: </a:t>
            </a:r>
            <a:endParaRPr lang="de-DE" sz="2000" b="1" u="sng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Line 5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8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Rectangle 9"/>
          <p:cNvSpPr>
            <a:spLocks noChangeArrowheads="1"/>
          </p:cNvSpPr>
          <p:nvPr/>
        </p:nvSpPr>
        <p:spPr bwMode="auto">
          <a:xfrm>
            <a:off x="762000" y="1484784"/>
            <a:ext cx="807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de-DE" sz="4400" dirty="0">
                <a:solidFill>
                  <a:schemeClr val="tx2"/>
                </a:solidFill>
                <a:cs typeface="Times New Roman" pitchFamily="18" charset="0"/>
              </a:rPr>
              <a:t>Recht und </a:t>
            </a:r>
            <a:r>
              <a:rPr lang="de-DE" sz="4400" dirty="0" smtClean="0">
                <a:solidFill>
                  <a:schemeClr val="tx2"/>
                </a:solidFill>
                <a:cs typeface="Times New Roman" pitchFamily="18" charset="0"/>
              </a:rPr>
              <a:t>Strukturen </a:t>
            </a:r>
            <a:endParaRPr lang="de-DE" sz="1200" dirty="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3078" name="Text Box 10"/>
          <p:cNvSpPr txBox="1">
            <a:spLocks noChangeArrowheads="1"/>
          </p:cNvSpPr>
          <p:nvPr/>
        </p:nvSpPr>
        <p:spPr bwMode="auto">
          <a:xfrm>
            <a:off x="971600" y="2420889"/>
            <a:ext cx="7315200" cy="3516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</a:pPr>
            <a:r>
              <a:rPr lang="de-DE" sz="2400" b="1" dirty="0">
                <a:solidFill>
                  <a:schemeClr val="tx1"/>
                </a:solidFill>
              </a:rPr>
              <a:t>Themenbereiche</a:t>
            </a:r>
            <a:endParaRPr lang="de-DE" sz="1800" b="1" dirty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</a:pPr>
            <a:endParaRPr lang="de-DE" sz="1050" b="1" dirty="0">
              <a:solidFill>
                <a:schemeClr val="tx1"/>
              </a:solidFill>
            </a:endParaRP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Örtliche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Kirchliche Rechtspersonen</a:t>
            </a:r>
            <a:r>
              <a:rPr lang="de-DE" sz="1600" b="1" dirty="0">
                <a:solidFill>
                  <a:schemeClr val="tx1"/>
                </a:solidFill>
              </a:rPr>
              <a:t> </a:t>
            </a:r>
            <a:endParaRPr lang="de-DE" sz="1600" b="1" dirty="0" smtClean="0">
              <a:solidFill>
                <a:schemeClr val="tx1"/>
              </a:solidFill>
            </a:endParaRP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</a:rPr>
              <a:t>Örtliches Kirchenvermögen</a:t>
            </a: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</a:rPr>
              <a:t>Auswirkungen der Fusion auf das Vermögen</a:t>
            </a: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</a:rPr>
              <a:t>Die </a:t>
            </a:r>
            <a:r>
              <a:rPr lang="de-DE" sz="1600" b="1" dirty="0">
                <a:solidFill>
                  <a:schemeClr val="tx1"/>
                </a:solidFill>
              </a:rPr>
              <a:t>Organe der Vermögensverwaltung</a:t>
            </a: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</a:rPr>
              <a:t>Delegation </a:t>
            </a:r>
            <a:r>
              <a:rPr lang="de-DE" sz="1600" b="1" dirty="0">
                <a:solidFill>
                  <a:schemeClr val="tx1"/>
                </a:solidFill>
              </a:rPr>
              <a:t>von Verantwortung </a:t>
            </a:r>
            <a:r>
              <a:rPr lang="de-DE" sz="1600" b="1" dirty="0" smtClean="0">
                <a:solidFill>
                  <a:schemeClr val="accent1">
                    <a:lumMod val="50000"/>
                  </a:schemeClr>
                </a:solidFill>
              </a:rPr>
              <a:t>(optional, je nach Zeitrahmen)</a:t>
            </a:r>
            <a:endParaRPr 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</a:rPr>
              <a:t>Einrichtungen</a:t>
            </a:r>
            <a:r>
              <a:rPr lang="de-DE" sz="1600" b="1" dirty="0">
                <a:solidFill>
                  <a:schemeClr val="tx1"/>
                </a:solidFill>
              </a:rPr>
              <a:t>, Vereine und </a:t>
            </a:r>
            <a:r>
              <a:rPr lang="de-DE" sz="1600" b="1" dirty="0" smtClean="0">
                <a:solidFill>
                  <a:schemeClr val="tx1"/>
                </a:solidFill>
              </a:rPr>
              <a:t>Verbände </a:t>
            </a:r>
            <a:r>
              <a:rPr lang="de-DE" sz="1600" b="1" dirty="0" smtClean="0">
                <a:solidFill>
                  <a:schemeClr val="accent1">
                    <a:lumMod val="50000"/>
                  </a:schemeClr>
                </a:solidFill>
              </a:rPr>
              <a:t>(optional, je </a:t>
            </a:r>
            <a:r>
              <a:rPr lang="de-DE" sz="1600" b="1" dirty="0">
                <a:solidFill>
                  <a:schemeClr val="accent1">
                    <a:lumMod val="50000"/>
                  </a:schemeClr>
                </a:solidFill>
              </a:rPr>
              <a:t>nach </a:t>
            </a:r>
            <a:r>
              <a:rPr lang="de-DE" sz="1600" b="1" dirty="0" smtClean="0">
                <a:solidFill>
                  <a:schemeClr val="accent1">
                    <a:lumMod val="50000"/>
                  </a:schemeClr>
                </a:solidFill>
              </a:rPr>
              <a:t>Zeitrahmen)</a:t>
            </a:r>
            <a:endParaRPr 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</a:rPr>
              <a:t>Vermögensverwaltungsaufsicht</a:t>
            </a:r>
            <a:endParaRPr lang="de-DE" sz="1600" b="1" dirty="0">
              <a:solidFill>
                <a:schemeClr val="tx1"/>
              </a:solidFill>
            </a:endParaRP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Haftung / Versicherungsschutz</a:t>
            </a:r>
            <a:endParaRPr lang="de-DE" sz="1600" b="1" dirty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buFont typeface="Wingdings" pitchFamily="2" charset="2"/>
              <a:buNone/>
            </a:pPr>
            <a:endParaRPr lang="de-DE" sz="15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6014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355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3557" name="Text Box 7"/>
          <p:cNvSpPr txBox="1">
            <a:spLocks noChangeArrowheads="1"/>
          </p:cNvSpPr>
          <p:nvPr/>
        </p:nvSpPr>
        <p:spPr bwMode="auto">
          <a:xfrm>
            <a:off x="762000" y="634591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Einrichtungen</a:t>
            </a:r>
            <a:endParaRPr lang="de-DE" sz="2400" b="1" u="sng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3558" name="Text Box 8"/>
          <p:cNvSpPr txBox="1">
            <a:spLocks noChangeArrowheads="1"/>
          </p:cNvSpPr>
          <p:nvPr/>
        </p:nvSpPr>
        <p:spPr bwMode="auto">
          <a:xfrm>
            <a:off x="800100" y="1332481"/>
            <a:ext cx="777240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Kirchengemeinde kann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über </a:t>
            </a:r>
            <a:endParaRPr lang="de-DE" sz="18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42900" indent="-342900" algn="just" eaLnBrk="0" hangingPunct="0">
              <a:buFontTx/>
              <a:buChar char="-"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rechtlich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unselbständige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Einrichtungen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  <a:sym typeface="Wingdings" panose="05000000000000000000" pitchFamily="2" charset="2"/>
              </a:rPr>
              <a:t> Zuständigkeit Stiftungsrat</a:t>
            </a:r>
            <a:endParaRPr lang="de-DE" sz="18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42900" indent="-342900" algn="just" eaLnBrk="0" hangingPunct="0">
              <a:buFontTx/>
              <a:buChar char="-"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rechtlich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selbständige Einrichtungen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  <a:sym typeface="Wingdings" panose="05000000000000000000" pitchFamily="2" charset="2"/>
              </a:rPr>
              <a:t> keine Zuständigkeit Stiftungsrat</a:t>
            </a:r>
            <a:endParaRPr lang="de-DE" sz="18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42900" indent="-342900" algn="just" eaLnBrk="0" hangingPunct="0">
              <a:buFontTx/>
              <a:buChar char="-"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Selbständige Organisationen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  <a:sym typeface="Wingdings" panose="05000000000000000000" pitchFamily="2" charset="2"/>
              </a:rPr>
              <a:t> keine Zuständigkeit Stiftungsrat</a:t>
            </a:r>
            <a:endParaRPr lang="de-DE" sz="18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42900" indent="-342900" algn="just" eaLnBrk="0" hangingPunct="0">
              <a:buFontTx/>
              <a:buChar char="-"/>
            </a:pPr>
            <a:endParaRPr lang="de-DE" sz="20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/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rechtlich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unselbständige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Einrichtungen </a:t>
            </a:r>
            <a:endParaRPr lang="de-DE" sz="16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/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Kindertagesstätte, Kath</a:t>
            </a:r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. </a:t>
            </a: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Bildungswerk, Gruppierungen, Kath</a:t>
            </a:r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. </a:t>
            </a: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Altenwerk, Kirchenchor Förderkreis </a:t>
            </a:r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ambulante </a:t>
            </a: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Pflege, Peru-Kreis, Kath</a:t>
            </a:r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. Frauengemeinschaft </a:t>
            </a: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(soweit </a:t>
            </a:r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nicht verbandlich organisiert</a:t>
            </a: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)</a:t>
            </a:r>
          </a:p>
          <a:p>
            <a:pPr algn="just" eaLnBrk="0" hangingPunct="0"/>
            <a:endParaRPr lang="de-DE" sz="1600" dirty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/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rechtlich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selbständige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Einrichtungen</a:t>
            </a:r>
            <a:endParaRPr lang="de-DE" sz="1600" b="1" dirty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/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Sozialstation, Krankenpflegeverein </a:t>
            </a:r>
          </a:p>
          <a:p>
            <a:pPr algn="l" eaLnBrk="0" hangingPunct="0"/>
            <a:endParaRPr lang="de-DE" sz="1600" dirty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/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selbständige Organisationen:</a:t>
            </a:r>
          </a:p>
          <a:p>
            <a:pPr algn="l" eaLnBrk="0" hangingPunct="0"/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Katholische </a:t>
            </a:r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Arbeitnehmer </a:t>
            </a: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Bewegung, Deutsche </a:t>
            </a:r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Pfadfinderschaft St. Georg  (DPSG</a:t>
            </a: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), </a:t>
            </a:r>
            <a:r>
              <a:rPr lang="de-DE" sz="1600" dirty="0" err="1" smtClean="0">
                <a:solidFill>
                  <a:schemeClr val="tx1"/>
                </a:solidFill>
                <a:cs typeface="Times New Roman" pitchFamily="18" charset="0"/>
              </a:rPr>
              <a:t>Kolpingsfamilie</a:t>
            </a: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de-DE" sz="1600" dirty="0" err="1" smtClean="0">
                <a:solidFill>
                  <a:schemeClr val="tx1"/>
                </a:solidFill>
                <a:cs typeface="Times New Roman" pitchFamily="18" charset="0"/>
              </a:rPr>
              <a:t>Kfd</a:t>
            </a:r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, wenn verbandlich organisiert</a:t>
            </a:r>
          </a:p>
          <a:p>
            <a:pPr algn="l" eaLnBrk="0" hangingPunct="0"/>
            <a:endParaRPr lang="de-DE" sz="16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6628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6629" name="Text Box 7"/>
          <p:cNvSpPr txBox="1">
            <a:spLocks noChangeArrowheads="1"/>
          </p:cNvSpPr>
          <p:nvPr/>
        </p:nvSpPr>
        <p:spPr bwMode="auto">
          <a:xfrm>
            <a:off x="-180528" y="360686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Verrechnungsstellen 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  <p:sp>
        <p:nvSpPr>
          <p:cNvPr id="26630" name="Text Box 8"/>
          <p:cNvSpPr txBox="1">
            <a:spLocks noChangeArrowheads="1"/>
          </p:cNvSpPr>
          <p:nvPr/>
        </p:nvSpPr>
        <p:spPr bwMode="auto">
          <a:xfrm>
            <a:off x="759620" y="1219200"/>
            <a:ext cx="7916835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Verrechnungsstellen für Kath. Kirchengemeinden nehmen für diejenigen Kirchengemeinden, welche ihnen einen diesbezüglichen Auftrag erteilt haben, die Aufgaben des „Kirchengemeinderechners“ nach § 18 Abs. 2 </a:t>
            </a:r>
            <a:r>
              <a:rPr lang="de-DE" sz="2000" dirty="0" err="1" smtClean="0">
                <a:solidFill>
                  <a:schemeClr val="tx1"/>
                </a:solidFill>
                <a:cs typeface="Times New Roman" pitchFamily="18" charset="0"/>
              </a:rPr>
              <a:t>KiStO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 und § 6 Abs. 2 KVO III wahr. Sie sind </a:t>
            </a:r>
            <a:r>
              <a:rPr lang="de-DE" sz="2000" dirty="0" err="1" smtClean="0">
                <a:solidFill>
                  <a:schemeClr val="tx1"/>
                </a:solidFill>
                <a:cs typeface="Times New Roman" pitchFamily="18" charset="0"/>
              </a:rPr>
              <a:t>Dienstleisterfür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 die Kirchengemeinden u.a. in folgenden Bereichen: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Erstellung des Haushaltsplanentwurfs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Kassen- und Rechnungsführung einschließlich Buchhaltung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Personalwesen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Beratung/Unterstützung für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T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räger von Kindertageseinrichtungen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Geschäftsführung für Kindertageseinrichtungen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Verwaltungsbeauftragung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Führung von Bausonderrechnungen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Gebäudefachleute, die eigene Projekte (bis 30.000,-- € einschl. Umsatzsteuer) übernehmen oder Hilfestellung für kirchliche Bauherren durch Zuarbeit für Stiftungsräte, Bauausschüsse und örtliche Baubeauftragte geben</a:t>
            </a:r>
          </a:p>
          <a:p>
            <a:pPr algn="l" eaLnBrk="0" hangingPunct="0">
              <a:tabLst>
                <a:tab pos="88900" algn="l"/>
              </a:tabLst>
            </a:pPr>
            <a:endParaRPr lang="de-DE" sz="1600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6628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6629" name="Text Box 7"/>
          <p:cNvSpPr txBox="1">
            <a:spLocks noChangeArrowheads="1"/>
          </p:cNvSpPr>
          <p:nvPr/>
        </p:nvSpPr>
        <p:spPr bwMode="auto">
          <a:xfrm>
            <a:off x="281720" y="642343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Verrechnungsstellen 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  <p:sp>
        <p:nvSpPr>
          <p:cNvPr id="26630" name="Text Box 8"/>
          <p:cNvSpPr txBox="1">
            <a:spLocks noChangeArrowheads="1"/>
          </p:cNvSpPr>
          <p:nvPr/>
        </p:nvSpPr>
        <p:spPr bwMode="auto">
          <a:xfrm>
            <a:off x="914400" y="1219200"/>
            <a:ext cx="7565479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tabLst>
                <a:tab pos="88900" algn="l"/>
              </a:tabLst>
            </a:pPr>
            <a:endParaRPr lang="de-DE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>
              <a:tabLst>
                <a:tab pos="88900" algn="l"/>
              </a:tabLst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In dieser Auftragsverwaltung unterliegen die Verrechnungsstellen den fachlichen Weisungen der zuständigen Organe der örtlichen Vermögensverwaltung. Sie sind keine Organe der Aufsicht und bilden keine „Mittelinstanz“ zwischen örtlicher und Bistumsebene.</a:t>
            </a:r>
          </a:p>
          <a:p>
            <a:pPr algn="l" eaLnBrk="0" hangingPunct="0">
              <a:tabLst>
                <a:tab pos="88900" algn="l"/>
              </a:tabLst>
            </a:pPr>
            <a:endParaRPr lang="de-DE" sz="22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>
              <a:tabLst>
                <a:tab pos="88900" algn="l"/>
              </a:tabLst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Als Dienststellen der Erzdiözese unterstehen sie der Rechts- und Dienstaufsicht des Erzbischöflichen Ordinariates.</a:t>
            </a:r>
          </a:p>
          <a:p>
            <a:pPr algn="l" eaLnBrk="0" hangingPunct="0">
              <a:tabLst>
                <a:tab pos="88900" algn="l"/>
              </a:tabLst>
            </a:pPr>
            <a:endParaRPr lang="de-DE" sz="22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>
              <a:tabLst>
                <a:tab pos="88900" algn="l"/>
              </a:tabLst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Ihre Tätigkeit ist in der „Dienstordnung für die Verrechnungsstellen“ geregelt</a:t>
            </a:r>
          </a:p>
          <a:p>
            <a:pPr algn="l" eaLnBrk="0" hangingPunct="0">
              <a:tabLst>
                <a:tab pos="88900" algn="l"/>
              </a:tabLst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(Vereinbarung mit den Kirchengemeinden)</a:t>
            </a:r>
          </a:p>
          <a:p>
            <a:pPr algn="just" eaLnBrk="0" hangingPunct="0">
              <a:tabLst>
                <a:tab pos="88900" algn="l"/>
              </a:tabLst>
            </a:pPr>
            <a:endParaRPr lang="de-DE" sz="2400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>
              <a:tabLst>
                <a:tab pos="88900" algn="l"/>
              </a:tabLst>
            </a:pPr>
            <a:endParaRPr lang="de-DE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>
              <a:tabLst>
                <a:tab pos="88900" algn="l"/>
              </a:tabLst>
            </a:pPr>
            <a:endParaRPr lang="de-DE" sz="1500" dirty="0" smtClean="0">
              <a:solidFill>
                <a:schemeClr val="tx1"/>
              </a:solidFill>
            </a:endParaRPr>
          </a:p>
          <a:p>
            <a:pPr algn="just" eaLnBrk="0" hangingPunct="0">
              <a:tabLst>
                <a:tab pos="88900" algn="l"/>
              </a:tabLst>
            </a:pPr>
            <a:endParaRPr lang="de-DE" sz="1500" dirty="0">
              <a:solidFill>
                <a:schemeClr val="tx1"/>
              </a:solidFill>
            </a:endParaRPr>
          </a:p>
        </p:txBody>
      </p:sp>
      <p:sp>
        <p:nvSpPr>
          <p:cNvPr id="2" name="Pfeil nach rechts 1"/>
          <p:cNvSpPr/>
          <p:nvPr/>
        </p:nvSpPr>
        <p:spPr bwMode="auto">
          <a:xfrm>
            <a:off x="1187624" y="4365104"/>
            <a:ext cx="978408" cy="484632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4" name="Pfeil nach rechts 3"/>
          <p:cNvSpPr/>
          <p:nvPr/>
        </p:nvSpPr>
        <p:spPr bwMode="auto">
          <a:xfrm>
            <a:off x="1168921" y="4588891"/>
            <a:ext cx="978408" cy="484632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5" name="Pfeil nach rechts 4"/>
          <p:cNvSpPr/>
          <p:nvPr/>
        </p:nvSpPr>
        <p:spPr bwMode="auto">
          <a:xfrm>
            <a:off x="-1260648" y="3189156"/>
            <a:ext cx="45719" cy="50433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cxnSp>
        <p:nvCxnSpPr>
          <p:cNvPr id="7" name="Gerade Verbindung mit Pfeil 6"/>
          <p:cNvCxnSpPr/>
          <p:nvPr/>
        </p:nvCxnSpPr>
        <p:spPr bwMode="auto">
          <a:xfrm>
            <a:off x="-684584" y="0"/>
            <a:ext cx="914400" cy="914400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" name="Pfeil nach rechts 7"/>
          <p:cNvSpPr/>
          <p:nvPr/>
        </p:nvSpPr>
        <p:spPr bwMode="auto">
          <a:xfrm>
            <a:off x="1486989" y="4282373"/>
            <a:ext cx="348707" cy="306518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9" name="Pfeil nach rechts 8"/>
          <p:cNvSpPr/>
          <p:nvPr/>
        </p:nvSpPr>
        <p:spPr bwMode="auto">
          <a:xfrm>
            <a:off x="2654073" y="4365104"/>
            <a:ext cx="45719" cy="45719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0" name="Pfeil nach rechts 9"/>
          <p:cNvSpPr/>
          <p:nvPr/>
        </p:nvSpPr>
        <p:spPr bwMode="auto">
          <a:xfrm>
            <a:off x="2699792" y="4365104"/>
            <a:ext cx="978408" cy="484632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1" name="Pfeil nach rechts 10"/>
          <p:cNvSpPr/>
          <p:nvPr/>
        </p:nvSpPr>
        <p:spPr bwMode="auto">
          <a:xfrm>
            <a:off x="2717074" y="4376057"/>
            <a:ext cx="45719" cy="45719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2" name="Pfeil nach rechts 11"/>
          <p:cNvSpPr/>
          <p:nvPr/>
        </p:nvSpPr>
        <p:spPr bwMode="auto">
          <a:xfrm>
            <a:off x="2745511" y="4410823"/>
            <a:ext cx="170305" cy="45719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3" name="Pfeil nach rechts 12"/>
          <p:cNvSpPr/>
          <p:nvPr/>
        </p:nvSpPr>
        <p:spPr bwMode="auto">
          <a:xfrm>
            <a:off x="2717073" y="4330338"/>
            <a:ext cx="45719" cy="45719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4" name="Pfeil nach rechts 13"/>
          <p:cNvSpPr/>
          <p:nvPr/>
        </p:nvSpPr>
        <p:spPr bwMode="auto">
          <a:xfrm>
            <a:off x="2808512" y="4410823"/>
            <a:ext cx="45719" cy="204093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5" name="Pfeil nach rechts 14"/>
          <p:cNvSpPr/>
          <p:nvPr/>
        </p:nvSpPr>
        <p:spPr bwMode="auto">
          <a:xfrm>
            <a:off x="2808512" y="4456542"/>
            <a:ext cx="978408" cy="484632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6" name="Pfeil nach rechts 15"/>
          <p:cNvSpPr/>
          <p:nvPr/>
        </p:nvSpPr>
        <p:spPr bwMode="auto">
          <a:xfrm>
            <a:off x="3563888" y="5586106"/>
            <a:ext cx="978408" cy="484632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7652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7653" name="Text Box 7"/>
          <p:cNvSpPr txBox="1">
            <a:spLocks noChangeArrowheads="1"/>
          </p:cNvSpPr>
          <p:nvPr/>
        </p:nvSpPr>
        <p:spPr bwMode="auto">
          <a:xfrm>
            <a:off x="508217" y="583829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Vermögensverwaltungsaufsicht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  <p:sp>
        <p:nvSpPr>
          <p:cNvPr id="27654" name="Text Box 8"/>
          <p:cNvSpPr txBox="1">
            <a:spLocks noChangeArrowheads="1"/>
          </p:cNvSpPr>
          <p:nvPr/>
        </p:nvSpPr>
        <p:spPr bwMode="auto">
          <a:xfrm>
            <a:off x="914400" y="1889126"/>
            <a:ext cx="79248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A</a:t>
            </a:r>
            <a:r>
              <a:rPr lang="de-DE" sz="1500" b="1" dirty="0" smtClean="0">
                <a:solidFill>
                  <a:schemeClr val="tx1"/>
                </a:solidFill>
                <a:cs typeface="Times New Roman" pitchFamily="18" charset="0"/>
              </a:rPr>
              <a:t>)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Was ist Sinn und Zweck der kirchlichen Vermögensverwaltungsaufsicht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?</a:t>
            </a:r>
          </a:p>
          <a:p>
            <a:pPr algn="l" eaLnBrk="0" hangingPunct="0"/>
            <a:endParaRPr lang="de-DE" sz="2000" b="1" dirty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/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Die kirchliche Aufsicht dient der Erfüllung der Ziele und Aufgaben der in § 1 KVO bezeichneten kirchlichen Vermögensträger, indem sie die Organe der kirchlichen Vermögensverwaltung berät und unterstützt, das Vermögen vor Gefährdungen schützt, die hierzu erforderlichen Weisungen erteilt und über die Erteilung von </a:t>
            </a:r>
            <a:r>
              <a:rPr lang="de-DE" sz="2000" dirty="0" err="1">
                <a:solidFill>
                  <a:schemeClr val="tx1"/>
                </a:solidFill>
                <a:cs typeface="Times New Roman" pitchFamily="18" charset="0"/>
              </a:rPr>
              <a:t>kirchenaufsichtlichen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Genehmigungen nach § 7 entscheidet (§ 2 KVO V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).</a:t>
            </a:r>
          </a:p>
          <a:p>
            <a:pPr algn="l" eaLnBrk="0" hangingPunct="0"/>
            <a:endParaRPr lang="de-DE" sz="2000" dirty="0">
              <a:solidFill>
                <a:schemeClr val="tx1"/>
              </a:solidFill>
            </a:endParaRPr>
          </a:p>
          <a:p>
            <a:pPr algn="l" eaLnBrk="0" hangingPunct="0"/>
            <a:r>
              <a:rPr lang="de-DE" sz="2000" b="1" dirty="0">
                <a:solidFill>
                  <a:schemeClr val="tx1"/>
                </a:solidFill>
              </a:rPr>
              <a:t>Die Ausübung von Aufsicht schließt immer Beratung und Hilfe </a:t>
            </a:r>
            <a:r>
              <a:rPr lang="de-DE" sz="2000" b="1" dirty="0" smtClean="0">
                <a:solidFill>
                  <a:schemeClr val="tx1"/>
                </a:solidFill>
              </a:rPr>
              <a:t>ein.</a:t>
            </a:r>
            <a:endParaRPr lang="de-DE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867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8677" name="Text Box 7"/>
          <p:cNvSpPr txBox="1">
            <a:spLocks noChangeArrowheads="1"/>
          </p:cNvSpPr>
          <p:nvPr/>
        </p:nvSpPr>
        <p:spPr bwMode="auto">
          <a:xfrm>
            <a:off x="900113" y="1772817"/>
            <a:ext cx="7924800" cy="49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tabLst>
                <a:tab pos="88900" algn="l"/>
              </a:tabLst>
            </a:pP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B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)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Aufsichtsarten</a:t>
            </a:r>
            <a:endParaRPr lang="de-DE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>
              <a:tabLst>
                <a:tab pos="88900" algn="l"/>
              </a:tabLst>
            </a:pP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Die kirchliche Aufsicht umfasst die Rechtsaufsicht, die Fachaufsicht und die Dienstaufsicht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Rechtsaufsicht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erstreckt sich darauf, die Rechtmäßigkeit des Handelns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der kirchlichen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Vermögensträger sicherzustellen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Fachaufsicht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erstreckt sich darauf, allgemeine Anweisungen für die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Geschäftsführung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zu erlassen, im Einzelfall fachliche Weisungen zu erteilen, Gebühren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festzusetzen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und über die Erteilung von </a:t>
            </a:r>
            <a:r>
              <a:rPr lang="de-DE" sz="2000" dirty="0" err="1">
                <a:solidFill>
                  <a:schemeClr val="tx1"/>
                </a:solidFill>
                <a:cs typeface="Times New Roman" pitchFamily="18" charset="0"/>
              </a:rPr>
              <a:t>kirchenaufsichtlichen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Genehmigungen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zu entscheiden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. Die Fachaufsicht schließt die Rechtsaufsicht ein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Dienstaufsicht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erstreckt sich auf die ordnungsgemäße Ausübung der Dienstpflichten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der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in einem Dienst- oder Arbeitsverhältnis stehenden Mitarbeiter der Kirchengemeinde.</a:t>
            </a:r>
          </a:p>
          <a:p>
            <a:pPr algn="just" eaLnBrk="0" hangingPunct="0"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665584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Vermögensverwaltungsaufsicht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867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8677" name="Text Box 7"/>
          <p:cNvSpPr txBox="1">
            <a:spLocks noChangeArrowheads="1"/>
          </p:cNvSpPr>
          <p:nvPr/>
        </p:nvSpPr>
        <p:spPr bwMode="auto">
          <a:xfrm>
            <a:off x="990600" y="1596424"/>
            <a:ext cx="79248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tabLst>
                <a:tab pos="88900" algn="l"/>
              </a:tabLst>
            </a:pP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C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)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Wer übt die Aufsicht aus?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 </a:t>
            </a:r>
            <a:endParaRPr lang="de-DE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>
              <a:tabLst>
                <a:tab pos="88900" algn="l"/>
              </a:tabLst>
            </a:pP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Rechts- und Fachaufsicht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übt das Erzbischöfliche Ordinariat aus, soweit es nicht einzelne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Aufsichtsbefugnisse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an eine nachgeordnete kirchliche Dienststelle übertragen hat (Beispiel: Amt für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Kirchenmusik, Verrechnungsstelle mit Prüfvermerk).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In der Regel handelt der Generalvikar als Ortsordinarius, soweit er nicht durch Zeichnungsregelungen oder durch Verfügung im Einzelfall die Ausübung der Aufsicht  Mitgliedern oder Mitarbeitern des Ordinariates übertragen hat (§§ 1 und 9 Absatz 2 KVO V). 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unmittelbare Dienstaufsicht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führt der Stiftungsrat; 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übergeordnete Dienstaufsicht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führt das Erzbischöfliche Ordinariat.</a:t>
            </a:r>
            <a:r>
              <a:rPr lang="de-DE" sz="2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611560" y="636563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Vermögensverwaltungsaufsicht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9700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9701" name="Text Box 7"/>
          <p:cNvSpPr txBox="1">
            <a:spLocks noChangeArrowheads="1"/>
          </p:cNvSpPr>
          <p:nvPr/>
        </p:nvSpPr>
        <p:spPr bwMode="auto">
          <a:xfrm>
            <a:off x="908185" y="1378565"/>
            <a:ext cx="7924800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tabLst>
                <a:tab pos="88900" algn="l"/>
              </a:tabLst>
            </a:pP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D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)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Welche Instrumente stehen der Aufsicht zur Verfügung?</a:t>
            </a:r>
          </a:p>
          <a:p>
            <a:pPr algn="just" eaLnBrk="0" hangingPunct="0">
              <a:tabLst>
                <a:tab pos="88900" algn="l"/>
              </a:tabLst>
            </a:pP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Die Rechtsaufsicht kann mit folgenden, nach dem Grundsatz der Verhältnismäßigkeit abgestuften Instrumenten auf der Grundlage von § 4 KVO V tätig werden:</a:t>
            </a:r>
          </a:p>
          <a:p>
            <a:pPr algn="l" eaLnBrk="0" hangingPunct="0">
              <a:tabLst>
                <a:tab pos="88900" algn="l"/>
              </a:tabLst>
            </a:pP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268288" indent="-268288" algn="l" eaLnBrk="0" hangingPunct="0">
              <a:spcBef>
                <a:spcPts val="600"/>
              </a:spcBef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das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Informationsrecht (Einholung von Auskünften, Anforderung von Berichten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, Akteneinsichtsrecht)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268288" indent="-268288" algn="l" eaLnBrk="0" hangingPunct="0">
              <a:spcBef>
                <a:spcPts val="600"/>
              </a:spcBef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das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Beanstandungsrecht (Vollzugshemmung)</a:t>
            </a:r>
          </a:p>
          <a:p>
            <a:pPr marL="268288" indent="-268288" algn="l" eaLnBrk="0" hangingPunct="0">
              <a:spcBef>
                <a:spcPts val="600"/>
              </a:spcBef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Anordnungsbefugnis (Anweisung zu rechtmäßigem Verhalten)</a:t>
            </a:r>
          </a:p>
          <a:p>
            <a:pPr marL="268288" indent="-268288" algn="l" eaLnBrk="0" hangingPunct="0">
              <a:spcBef>
                <a:spcPts val="600"/>
              </a:spcBef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Ersatzvornahme</a:t>
            </a:r>
          </a:p>
          <a:p>
            <a:pPr marL="268288" indent="-268288" algn="l" eaLnBrk="0" hangingPunct="0">
              <a:spcBef>
                <a:spcPts val="600"/>
              </a:spcBef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Bestellung eines Vermögensverwalters</a:t>
            </a:r>
          </a:p>
          <a:p>
            <a:pPr marL="268288" indent="-268288" algn="l" eaLnBrk="0" hangingPunct="0">
              <a:spcBef>
                <a:spcPts val="600"/>
              </a:spcBef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Amtsenthebung des oder einzelner Mitglieder des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Stiftungsrates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499182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Vermögensverwaltungsaufsicht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24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25" name="Text Box 8"/>
          <p:cNvSpPr txBox="1">
            <a:spLocks noChangeArrowheads="1"/>
          </p:cNvSpPr>
          <p:nvPr/>
        </p:nvSpPr>
        <p:spPr bwMode="auto">
          <a:xfrm>
            <a:off x="762000" y="1247918"/>
            <a:ext cx="8274496" cy="521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/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E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)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1600" b="1" dirty="0" err="1">
                <a:solidFill>
                  <a:schemeClr val="tx1"/>
                </a:solidFill>
                <a:cs typeface="Times New Roman" pitchFamily="18" charset="0"/>
              </a:rPr>
              <a:t>kirchenaufsichtliche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 Genehmigung/die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Anzeigepflicht gem. §§ 7-9 KVO V</a:t>
            </a:r>
            <a:endParaRPr lang="de-DE" sz="1600" b="1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/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 </a:t>
            </a:r>
            <a:endParaRPr lang="de-DE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/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Die einzelnen Genehmigungstatbestände und die bestehenden Anzeigepflichten können in diesem Zusammenhang nicht im Einzelnen dargestellt werden. Sie lassen sich systematisch in verschiedene Rechtskreise einteilen: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Grundstücksgeschäfte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Finanziell bedeutsame oder riskante Geschäfte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Arbeitsrechtliche Vorgänge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Wirtschaftliche Beteiligungen bei Dritten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Rechtsgeschäfte mit Kommunen und staatlichen Stellen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„In-Sich-Geschäfte“ 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u="sng" dirty="0" smtClean="0">
                <a:solidFill>
                  <a:schemeClr val="tx1"/>
                </a:solidFill>
                <a:cs typeface="Times New Roman" pitchFamily="18" charset="0"/>
              </a:rPr>
              <a:t>aktive</a:t>
            </a: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 Prozessführung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Vollmachten an externe Dritte</a:t>
            </a:r>
          </a:p>
          <a:p>
            <a:pPr algn="l" eaLnBrk="0" hangingPunct="0">
              <a:spcBef>
                <a:spcPts val="600"/>
              </a:spcBef>
            </a:pP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Nichteinholung oder die Versagung einer </a:t>
            </a:r>
            <a:r>
              <a:rPr lang="de-DE" sz="1600" b="1" dirty="0" err="1">
                <a:solidFill>
                  <a:schemeClr val="tx1"/>
                </a:solidFill>
                <a:cs typeface="Times New Roman" pitchFamily="18" charset="0"/>
              </a:rPr>
              <a:t>kirchenaufsichtlichen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 Genehmigung führt zur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Nichtigkeit des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Rechtsgeschäfts oder Rechtsakts auch gegenüber beteiligten Dritten (also im Außenverhältnis) und begründet das Risiko für das kirchliche Vermögensverwaltungsorgan,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bei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vorsätzlichem oder grob fahrlässigem Handeln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persönlich von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dem beteiligten Dritten in Anspruch genommen zu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werden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.</a:t>
            </a:r>
            <a:endParaRPr lang="de-DE" sz="1600" b="1" dirty="0">
              <a:solidFill>
                <a:schemeClr val="tx1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07504" y="555547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Vermögensverwaltungsaufsicht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7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1748" name="Text Box 7"/>
          <p:cNvSpPr txBox="1">
            <a:spLocks noChangeArrowheads="1"/>
          </p:cNvSpPr>
          <p:nvPr/>
        </p:nvSpPr>
        <p:spPr bwMode="auto">
          <a:xfrm>
            <a:off x="762000" y="1219200"/>
            <a:ext cx="79248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de-DE" sz="2400" b="1" dirty="0">
                <a:solidFill>
                  <a:schemeClr val="tx1"/>
                </a:solidFill>
                <a:cs typeface="Times New Roman" pitchFamily="18" charset="0"/>
              </a:rPr>
              <a:t>F</a:t>
            </a:r>
            <a:r>
              <a:rPr lang="de-DE" sz="2400" b="1" dirty="0" smtClean="0">
                <a:solidFill>
                  <a:schemeClr val="tx1"/>
                </a:solidFill>
                <a:cs typeface="Times New Roman" pitchFamily="18" charset="0"/>
              </a:rPr>
              <a:t>) </a:t>
            </a:r>
            <a:r>
              <a:rPr lang="de-DE" sz="2400" b="1" dirty="0">
                <a:solidFill>
                  <a:schemeClr val="tx1"/>
                </a:solidFill>
                <a:cs typeface="Times New Roman" pitchFamily="18" charset="0"/>
              </a:rPr>
              <a:t>Rechtsbehelfe gegen aufsichtsrechtliche Verfügungen</a:t>
            </a:r>
          </a:p>
          <a:p>
            <a:pPr algn="just" eaLnBrk="0" hangingPunct="0"/>
            <a:r>
              <a:rPr lang="de-DE" sz="24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algn="l" eaLnBrk="0" hangingPunct="0"/>
            <a:r>
              <a:rPr lang="de-DE" sz="2400" dirty="0">
                <a:solidFill>
                  <a:schemeClr val="tx1"/>
                </a:solidFill>
                <a:cs typeface="Times New Roman" pitchFamily="18" charset="0"/>
              </a:rPr>
              <a:t>Gegen Verfügungen der kirchlichen Aufsichtsbehörde kann das betroffene Organ der kirchlichen Vermögensverwaltung innerhalb einer Frist von einem Monat nach Zugang der Verfügung schriftlich bei der kirchlichen Aufsichtsbehörde Einspruch einlegen.</a:t>
            </a:r>
          </a:p>
          <a:p>
            <a:pPr algn="l" eaLnBrk="0" hangingPunct="0"/>
            <a:r>
              <a:rPr lang="de-DE" sz="24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algn="l" eaLnBrk="0" hangingPunct="0"/>
            <a:r>
              <a:rPr lang="de-DE" sz="2400" dirty="0">
                <a:solidFill>
                  <a:schemeClr val="tx1"/>
                </a:solidFill>
                <a:cs typeface="Times New Roman" pitchFamily="18" charset="0"/>
              </a:rPr>
              <a:t>Gegen die Einspruchsentscheidung der kirchlichen Aufsichtsbehörde kann innerhalb einer Frist von einem Monat nach Zustellung der Entscheidung beim Ordinarius weitere Beschwerde eingelegt werden.</a:t>
            </a:r>
            <a:r>
              <a:rPr lang="de-DE" sz="2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11560" y="318942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Vermögensverwaltungsaufsicht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2772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2773" name="Text Box 8"/>
          <p:cNvSpPr txBox="1">
            <a:spLocks noChangeArrowheads="1"/>
          </p:cNvSpPr>
          <p:nvPr/>
        </p:nvSpPr>
        <p:spPr bwMode="auto">
          <a:xfrm>
            <a:off x="-540568" y="431461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Haftung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  <p:sp>
        <p:nvSpPr>
          <p:cNvPr id="32774" name="Text Box 9"/>
          <p:cNvSpPr txBox="1">
            <a:spLocks noChangeArrowheads="1"/>
          </p:cNvSpPr>
          <p:nvPr/>
        </p:nvSpPr>
        <p:spPr bwMode="auto">
          <a:xfrm>
            <a:off x="762000" y="980728"/>
            <a:ext cx="792480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endParaRPr lang="de-DE" sz="18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/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Unterscheidung </a:t>
            </a:r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zwischen Außenhaftung und </a:t>
            </a:r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Innenhaftung</a:t>
            </a:r>
          </a:p>
          <a:p>
            <a:pPr algn="just" eaLnBrk="0" hangingPunct="0"/>
            <a:endParaRPr lang="de-DE" sz="1800" b="1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/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Außenhaftung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(Inanspruchnahme von Mitgliedern des Stiftungsrates durch externe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Dritte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)</a:t>
            </a:r>
          </a:p>
          <a:p>
            <a:pPr algn="l" eaLnBrk="0" hangingPunct="0"/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Im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Bereich des rechtsgeschäftlichen Handelns (z. B. Abschluss von Verträgen) haftet die Kirchengemeinde als Juristische Person gemäß § 31 BGB dem Dritten gegenüber. Eine unmittelbare Inanspruchnahme durch einen Dritten riskiert das Mitglied des Stiftungsrates nur bei strafbarem Verhalten oder bei zivilrechtlich unerlaubtem Handeln im Sinne von § 823 BGB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. Z. B. Entfernen einer tragenden Wand in einem Mietshaus = Haftung gegenüber anderen Mietern oder Besuchern, die ggf. verletzt werden oder einen Vermögensschaden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erleiden.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Oder bei Betrug, Unterschlagung</a:t>
            </a:r>
            <a:endParaRPr lang="de-DE" sz="1800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/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Innenhaftung </a:t>
            </a:r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(„Regress“)</a:t>
            </a: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I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m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Innenverhältnis ist die Haftung von Mitgliedern des Stiftungsrates auf Fälle einer vorsätzlichen oder grob fahrlässig begangenen Pflichtverletzung beschränkt (21 Absatz 2 KVO III).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Z. B. Reparatur des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S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chadens der fehlenden tragenden Wand</a:t>
            </a:r>
          </a:p>
          <a:p>
            <a:pPr algn="just" eaLnBrk="0" hangingPunct="0"/>
            <a:endParaRPr lang="de-DE" sz="18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4100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1098549" y="1660525"/>
            <a:ext cx="263525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16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102" name="Text Box 11"/>
          <p:cNvSpPr txBox="1">
            <a:spLocks noChangeArrowheads="1"/>
          </p:cNvSpPr>
          <p:nvPr/>
        </p:nvSpPr>
        <p:spPr bwMode="auto">
          <a:xfrm>
            <a:off x="1355435" y="1812925"/>
            <a:ext cx="184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de-DE" sz="1600">
              <a:solidFill>
                <a:schemeClr val="tx1"/>
              </a:solidFill>
            </a:endParaRPr>
          </a:p>
        </p:txBody>
      </p:sp>
      <p:sp>
        <p:nvSpPr>
          <p:cNvPr id="4103" name="Text Box 12"/>
          <p:cNvSpPr txBox="1">
            <a:spLocks noChangeArrowheads="1"/>
          </p:cNvSpPr>
          <p:nvPr/>
        </p:nvSpPr>
        <p:spPr bwMode="auto">
          <a:xfrm>
            <a:off x="2520322" y="1340768"/>
            <a:ext cx="44999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 b="1" u="sng" dirty="0">
                <a:solidFill>
                  <a:schemeClr val="tx1"/>
                </a:solidFill>
                <a:cs typeface="Times New Roman" pitchFamily="18" charset="0"/>
              </a:rPr>
              <a:t>Örtliche </a:t>
            </a:r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kirchliche Rechtspersonen</a:t>
            </a:r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4104" name="Text Box 13"/>
          <p:cNvSpPr txBox="1">
            <a:spLocks noChangeArrowheads="1"/>
          </p:cNvSpPr>
          <p:nvPr/>
        </p:nvSpPr>
        <p:spPr bwMode="auto">
          <a:xfrm>
            <a:off x="1219200" y="1981201"/>
            <a:ext cx="3352800" cy="8002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Kirchengemeinde </a:t>
            </a:r>
            <a:r>
              <a:rPr lang="de-DE" sz="1200" dirty="0" smtClean="0">
                <a:solidFill>
                  <a:schemeClr val="tx1"/>
                </a:solidFill>
                <a:cs typeface="Times New Roman" pitchFamily="18" charset="0"/>
              </a:rPr>
              <a:t>(§ 5 ff. KVO III)</a:t>
            </a:r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de-DE" sz="1400" dirty="0">
                <a:solidFill>
                  <a:schemeClr val="tx1"/>
                </a:solidFill>
                <a:cs typeface="Times New Roman" pitchFamily="18" charset="0"/>
              </a:rPr>
            </a:br>
            <a:endParaRPr lang="de-DE" sz="1600" dirty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buFontTx/>
              <a:buChar char="•"/>
            </a:pP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Körperschaft des öffentlichen Rechts </a:t>
            </a:r>
          </a:p>
        </p:txBody>
      </p:sp>
      <p:sp>
        <p:nvSpPr>
          <p:cNvPr id="4105" name="Text Box 14"/>
          <p:cNvSpPr txBox="1">
            <a:spLocks noChangeArrowheads="1"/>
          </p:cNvSpPr>
          <p:nvPr/>
        </p:nvSpPr>
        <p:spPr bwMode="auto">
          <a:xfrm>
            <a:off x="4953000" y="1981200"/>
            <a:ext cx="3352800" cy="7386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 sz="1600" b="1" dirty="0" err="1" smtClean="0">
                <a:solidFill>
                  <a:schemeClr val="tx1"/>
                </a:solidFill>
                <a:cs typeface="Times New Roman" pitchFamily="18" charset="0"/>
              </a:rPr>
              <a:t>Ortsfonde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 und Stiftungen</a:t>
            </a:r>
          </a:p>
          <a:p>
            <a:pPr algn="l"/>
            <a:r>
              <a:rPr lang="de-DE" sz="1200" dirty="0" smtClean="0">
                <a:solidFill>
                  <a:schemeClr val="tx1"/>
                </a:solidFill>
                <a:cs typeface="Times New Roman" pitchFamily="18" charset="0"/>
              </a:rPr>
              <a:t>(§ 26 ff. KVO III)</a:t>
            </a:r>
            <a:endParaRPr lang="de-DE" sz="18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buFontTx/>
              <a:buChar char="•"/>
            </a:pPr>
            <a:r>
              <a:rPr lang="de-DE" sz="1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Stiftung des öffentlichen Rechts </a:t>
            </a:r>
          </a:p>
        </p:txBody>
      </p:sp>
      <p:sp>
        <p:nvSpPr>
          <p:cNvPr id="4106" name="Text Box 15"/>
          <p:cNvSpPr txBox="1">
            <a:spLocks noChangeArrowheads="1"/>
          </p:cNvSpPr>
          <p:nvPr/>
        </p:nvSpPr>
        <p:spPr bwMode="auto">
          <a:xfrm>
            <a:off x="4267200" y="2895601"/>
            <a:ext cx="1066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800" b="1" dirty="0">
                <a:solidFill>
                  <a:schemeClr val="tx1"/>
                </a:solidFill>
              </a:rPr>
              <a:t>Organe:</a:t>
            </a:r>
          </a:p>
        </p:txBody>
      </p:sp>
      <p:sp>
        <p:nvSpPr>
          <p:cNvPr id="4107" name="Text Box 16"/>
          <p:cNvSpPr txBox="1">
            <a:spLocks noChangeArrowheads="1"/>
          </p:cNvSpPr>
          <p:nvPr/>
        </p:nvSpPr>
        <p:spPr bwMode="auto">
          <a:xfrm>
            <a:off x="1219200" y="3212976"/>
            <a:ext cx="3352800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Pfarrgemeinderat, Stiftungsrat, </a:t>
            </a:r>
            <a:r>
              <a:rPr lang="de-DE" sz="1400" dirty="0" smtClean="0">
                <a:solidFill>
                  <a:schemeClr val="tx1"/>
                </a:solidFill>
                <a:cs typeface="Times New Roman" pitchFamily="18" charset="0"/>
              </a:rPr>
              <a:t>Leitende Pfarrer der Seelsorgeeinheit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4108" name="Text Box 17"/>
          <p:cNvSpPr txBox="1">
            <a:spLocks noChangeArrowheads="1"/>
          </p:cNvSpPr>
          <p:nvPr/>
        </p:nvSpPr>
        <p:spPr bwMode="auto">
          <a:xfrm>
            <a:off x="4953000" y="3212976"/>
            <a:ext cx="3352800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Stiftungsrat, </a:t>
            </a:r>
            <a:r>
              <a:rPr lang="de-DE" sz="1400" dirty="0" smtClean="0">
                <a:solidFill>
                  <a:schemeClr val="tx1"/>
                </a:solidFill>
                <a:cs typeface="Times New Roman" pitchFamily="18" charset="0"/>
              </a:rPr>
              <a:t>Leitende Pfarrer der Seelsorgeeinheit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4109" name="Text Box 18"/>
          <p:cNvSpPr txBox="1">
            <a:spLocks noChangeArrowheads="1"/>
          </p:cNvSpPr>
          <p:nvPr/>
        </p:nvSpPr>
        <p:spPr bwMode="auto">
          <a:xfrm>
            <a:off x="3866507" y="3861048"/>
            <a:ext cx="2057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800" b="1" dirty="0">
                <a:solidFill>
                  <a:schemeClr val="tx1"/>
                </a:solidFill>
              </a:rPr>
              <a:t>vertreten durch:</a:t>
            </a:r>
          </a:p>
        </p:txBody>
      </p:sp>
      <p:sp>
        <p:nvSpPr>
          <p:cNvPr id="4110" name="Text Box 19"/>
          <p:cNvSpPr txBox="1">
            <a:spLocks noChangeArrowheads="1"/>
          </p:cNvSpPr>
          <p:nvPr/>
        </p:nvSpPr>
        <p:spPr bwMode="auto">
          <a:xfrm>
            <a:off x="1219200" y="4221088"/>
            <a:ext cx="3352800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de-DE" sz="1400" dirty="0" smtClean="0">
                <a:solidFill>
                  <a:schemeClr val="tx1"/>
                </a:solidFill>
                <a:cs typeface="Times New Roman" pitchFamily="18" charset="0"/>
              </a:rPr>
              <a:t>Stiftungsrat (2 Mitglieder</a:t>
            </a:r>
            <a:r>
              <a:rPr lang="de-DE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, darunter Vors. oder Stellv., § 22,I, KVO III)</a:t>
            </a:r>
            <a:endParaRPr lang="de-DE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111" name="Text Box 20"/>
          <p:cNvSpPr txBox="1">
            <a:spLocks noChangeArrowheads="1"/>
          </p:cNvSpPr>
          <p:nvPr/>
        </p:nvSpPr>
        <p:spPr bwMode="auto">
          <a:xfrm>
            <a:off x="4953000" y="4221088"/>
            <a:ext cx="3352800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de-DE" sz="1400" dirty="0" smtClean="0">
                <a:solidFill>
                  <a:schemeClr val="tx1"/>
                </a:solidFill>
                <a:cs typeface="Times New Roman" pitchFamily="18" charset="0"/>
              </a:rPr>
              <a:t>Stiftungsrat (2 Mitglieder, </a:t>
            </a:r>
            <a:r>
              <a:rPr lang="de-DE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darunter Vors. oder Stellv., § 27 KVO III)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4112" name="Text Box 21"/>
          <p:cNvSpPr txBox="1">
            <a:spLocks noChangeArrowheads="1"/>
          </p:cNvSpPr>
          <p:nvPr/>
        </p:nvSpPr>
        <p:spPr bwMode="auto">
          <a:xfrm>
            <a:off x="4343400" y="4859868"/>
            <a:ext cx="99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1800" b="1" dirty="0">
                <a:solidFill>
                  <a:schemeClr val="tx1"/>
                </a:solidFill>
              </a:rPr>
              <a:t>Zweck:</a:t>
            </a:r>
          </a:p>
        </p:txBody>
      </p:sp>
      <p:sp>
        <p:nvSpPr>
          <p:cNvPr id="4113" name="Text Box 22"/>
          <p:cNvSpPr txBox="1">
            <a:spLocks noChangeArrowheads="1"/>
          </p:cNvSpPr>
          <p:nvPr/>
        </p:nvSpPr>
        <p:spPr bwMode="auto">
          <a:xfrm>
            <a:off x="1219201" y="5229200"/>
            <a:ext cx="3352799" cy="11695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/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Rechts-, Betriebs- und </a:t>
            </a:r>
            <a:r>
              <a:rPr lang="de-DE" sz="1400" dirty="0" smtClean="0">
                <a:solidFill>
                  <a:schemeClr val="tx1"/>
                </a:solidFill>
                <a:cs typeface="Times New Roman" pitchFamily="18" charset="0"/>
              </a:rPr>
              <a:t>Vermögens-trägerschaft </a:t>
            </a:r>
            <a:r>
              <a:rPr lang="de-DE" sz="1400" dirty="0" smtClean="0">
                <a:solidFill>
                  <a:schemeClr val="tx1"/>
                </a:solidFill>
                <a:cs typeface="Times New Roman" pitchFamily="18" charset="0"/>
              </a:rPr>
              <a:t>für </a:t>
            </a:r>
            <a:r>
              <a:rPr lang="de-DE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alle Einrichtungen und </a:t>
            </a:r>
            <a:r>
              <a:rPr lang="de-DE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Dienste einschl</a:t>
            </a:r>
            <a:r>
              <a:rPr lang="de-DE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. der rechtl. </a:t>
            </a:r>
            <a:r>
              <a:rPr lang="de-DE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u</a:t>
            </a:r>
            <a:r>
              <a:rPr lang="de-DE" sz="14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nselbst</a:t>
            </a:r>
            <a:r>
              <a:rPr lang="de-DE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. Gruppierungen</a:t>
            </a:r>
            <a:r>
              <a:rPr lang="de-DE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, </a:t>
            </a:r>
            <a:r>
              <a:rPr lang="de-DE" sz="1400" dirty="0" smtClean="0">
                <a:solidFill>
                  <a:schemeClr val="tx1"/>
                </a:solidFill>
                <a:cs typeface="Times New Roman" pitchFamily="18" charset="0"/>
              </a:rPr>
              <a:t>Anstellungsträgerschaft </a:t>
            </a:r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für Personal</a:t>
            </a:r>
          </a:p>
        </p:txBody>
      </p:sp>
      <p:sp>
        <p:nvSpPr>
          <p:cNvPr id="4114" name="Text Box 23"/>
          <p:cNvSpPr txBox="1">
            <a:spLocks noChangeArrowheads="1"/>
          </p:cNvSpPr>
          <p:nvPr/>
        </p:nvSpPr>
        <p:spPr bwMode="auto">
          <a:xfrm>
            <a:off x="4960140" y="5286380"/>
            <a:ext cx="3389069" cy="7386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Erfüllung der Bau- und Kultpflicht für </a:t>
            </a:r>
            <a:r>
              <a:rPr lang="de-DE" sz="1400" dirty="0" err="1">
                <a:solidFill>
                  <a:schemeClr val="tx1"/>
                </a:solidFill>
                <a:cs typeface="Times New Roman" pitchFamily="18" charset="0"/>
              </a:rPr>
              <a:t>Kir</a:t>
            </a:r>
            <a:r>
              <a:rPr lang="de-DE" sz="1400" dirty="0">
                <a:solidFill>
                  <a:schemeClr val="tx1"/>
                </a:solidFill>
              </a:rPr>
              <a:t>-</a:t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 err="1">
                <a:solidFill>
                  <a:schemeClr val="tx1"/>
                </a:solidFill>
                <a:cs typeface="Times New Roman" pitchFamily="18" charset="0"/>
              </a:rPr>
              <a:t>chen</a:t>
            </a:r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 und Kapellen; </a:t>
            </a:r>
            <a:br>
              <a:rPr lang="de-DE" sz="1400" dirty="0">
                <a:solidFill>
                  <a:schemeClr val="tx1"/>
                </a:solidFill>
                <a:cs typeface="Times New Roman" pitchFamily="18" charset="0"/>
              </a:rPr>
            </a:br>
            <a:endParaRPr lang="de-DE" sz="1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  <p:bldP spid="4105" grpId="0" animBg="1"/>
      <p:bldP spid="4106" grpId="0"/>
      <p:bldP spid="4107" grpId="0" animBg="1"/>
      <p:bldP spid="4108" grpId="0" animBg="1"/>
      <p:bldP spid="4109" grpId="0"/>
      <p:bldP spid="4110" grpId="0" animBg="1"/>
      <p:bldP spid="4111" grpId="0" animBg="1"/>
      <p:bldP spid="4112" grpId="0"/>
      <p:bldP spid="4113" grpId="0" animBg="1"/>
      <p:bldP spid="411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2772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2773" name="Text Box 8"/>
          <p:cNvSpPr txBox="1">
            <a:spLocks noChangeArrowheads="1"/>
          </p:cNvSpPr>
          <p:nvPr/>
        </p:nvSpPr>
        <p:spPr bwMode="auto">
          <a:xfrm>
            <a:off x="762000" y="431461"/>
            <a:ext cx="6834336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Haftung bei Vermögenseigenschäden</a:t>
            </a:r>
          </a:p>
          <a:p>
            <a:pPr algn="ctr" eaLnBrk="0" hangingPunct="0"/>
            <a:endParaRPr lang="de-DE" sz="2400" b="1" u="sng" dirty="0">
              <a:solidFill>
                <a:schemeClr val="tx1"/>
              </a:solidFill>
              <a:cs typeface="Times New Roman" pitchFamily="18" charset="0"/>
            </a:endParaRPr>
          </a:p>
          <a:p>
            <a:pPr algn="ctr" eaLnBrk="0" hangingPunct="0"/>
            <a:endParaRPr lang="de-DE" sz="2400" b="1" u="sng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42900" indent="-342900" algn="l" eaLnBrk="0" hangingPunct="0">
              <a:buFont typeface="Wingdings" panose="05000000000000000000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Hier besteht Versicherungsschutz für Bedienstete und Ehrenamtliche</a:t>
            </a:r>
          </a:p>
          <a:p>
            <a:pPr marL="342900" indent="-342900" algn="l" eaLnBrk="0" hangingPunct="0">
              <a:buFont typeface="Wingdings" panose="05000000000000000000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Versichert sind schuldhafte Pflichtverletzungen, die zu einem Vermögens</a:t>
            </a:r>
            <a:r>
              <a:rPr lang="de-DE" sz="2400" b="1" dirty="0" smtClean="0">
                <a:solidFill>
                  <a:schemeClr val="tx1"/>
                </a:solidFill>
                <a:cs typeface="Times New Roman" pitchFamily="18" charset="0"/>
              </a:rPr>
              <a:t>eigen</a:t>
            </a: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schaden führen</a:t>
            </a:r>
          </a:p>
          <a:p>
            <a:pPr marL="342900" indent="-342900" algn="l" eaLnBrk="0" hangingPunct="0">
              <a:buFont typeface="Wingdings" panose="05000000000000000000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Selbstbehalt des Versicherungsnehmers liegt bei 2.500,-- EUR, bei Schäden im Zusammenhang mit Kita-Finanzierung bei 50.000,-- EUR</a:t>
            </a:r>
          </a:p>
          <a:p>
            <a:pPr marL="342900" indent="-342900" algn="l" eaLnBrk="0" hangingPunct="0">
              <a:buFont typeface="Wingdings" panose="05000000000000000000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Kein Rückgriff des Versicherers gegen die versicherte Person bei fahrlässigem Verhalten</a:t>
            </a:r>
          </a:p>
          <a:p>
            <a:pPr algn="ctr" eaLnBrk="0" hangingPunct="0"/>
            <a:endParaRPr lang="de-DE" sz="2000" b="1" u="sng" dirty="0">
              <a:solidFill>
                <a:schemeClr val="tx1"/>
              </a:solidFill>
              <a:cs typeface="Times New Roman" pitchFamily="18" charset="0"/>
            </a:endParaRPr>
          </a:p>
          <a:p>
            <a:pPr algn="ctr" eaLnBrk="0" hangingPunct="0"/>
            <a:endParaRPr lang="de-DE" sz="2400" b="1" u="sng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ctr" eaLnBrk="0" hangingPunct="0"/>
            <a:endParaRPr lang="de-DE" sz="2400" b="1" u="sng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17259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220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223" name="Text Box 9"/>
          <p:cNvSpPr txBox="1">
            <a:spLocks noChangeArrowheads="1"/>
          </p:cNvSpPr>
          <p:nvPr/>
        </p:nvSpPr>
        <p:spPr bwMode="auto">
          <a:xfrm>
            <a:off x="1181100" y="2348880"/>
            <a:ext cx="7467600" cy="306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Aft>
                <a:spcPts val="600"/>
              </a:spcAft>
              <a:tabLst>
                <a:tab pos="193675" algn="l"/>
              </a:tabLst>
            </a:pPr>
            <a:r>
              <a:rPr lang="de-DE" sz="2400" dirty="0" smtClean="0">
                <a:solidFill>
                  <a:schemeClr val="tx1"/>
                </a:solidFill>
              </a:rPr>
              <a:t>Keine Rechtspersonen sind</a:t>
            </a:r>
            <a:endParaRPr lang="de-DE" sz="2400" dirty="0" smtClean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2400" b="1" dirty="0" smtClean="0">
                <a:solidFill>
                  <a:schemeClr val="tx1"/>
                </a:solidFill>
              </a:rPr>
              <a:t>Pfarrei</a:t>
            </a:r>
            <a:endParaRPr lang="de-DE" sz="2400" dirty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2400" b="1" dirty="0" smtClean="0">
                <a:solidFill>
                  <a:schemeClr val="tx1"/>
                </a:solidFill>
              </a:rPr>
              <a:t>Seelsorgeeinheit</a:t>
            </a:r>
          </a:p>
          <a:p>
            <a:pPr algn="l">
              <a:spcAft>
                <a:spcPts val="600"/>
              </a:spcAft>
              <a:tabLst>
                <a:tab pos="193675" algn="l"/>
              </a:tabLst>
            </a:pPr>
            <a:endParaRPr lang="de-DE" sz="2400" dirty="0" smtClean="0">
              <a:solidFill>
                <a:schemeClr val="tx1"/>
              </a:solidFill>
            </a:endParaRPr>
          </a:p>
          <a:p>
            <a:pPr marL="342900" indent="-342900" algn="l">
              <a:spcAft>
                <a:spcPts val="600"/>
              </a:spcAft>
              <a:buFont typeface="Wingdings" panose="05000000000000000000" pitchFamily="2" charset="2"/>
              <a:buChar char="è"/>
              <a:tabLst>
                <a:tab pos="193675" algn="l"/>
              </a:tabLst>
            </a:pPr>
            <a:r>
              <a:rPr lang="de-DE" sz="2400" dirty="0" smtClean="0">
                <a:solidFill>
                  <a:schemeClr val="tx1"/>
                </a:solidFill>
              </a:rPr>
              <a:t>pastorale Größen</a:t>
            </a:r>
          </a:p>
          <a:p>
            <a:pPr marL="342900" indent="-342900" algn="l">
              <a:spcAft>
                <a:spcPts val="600"/>
              </a:spcAft>
              <a:buFont typeface="Wingdings" panose="05000000000000000000" pitchFamily="2" charset="2"/>
              <a:buChar char="è"/>
              <a:tabLst>
                <a:tab pos="193675" algn="l"/>
              </a:tabLst>
            </a:pPr>
            <a:r>
              <a:rPr lang="de-DE" sz="2400" dirty="0" smtClean="0">
                <a:solidFill>
                  <a:schemeClr val="tx1"/>
                </a:solidFill>
              </a:rPr>
              <a:t>bleiben </a:t>
            </a:r>
            <a:r>
              <a:rPr lang="de-DE" sz="2400" dirty="0" smtClean="0">
                <a:solidFill>
                  <a:schemeClr val="tx1"/>
                </a:solidFill>
              </a:rPr>
              <a:t>grundsätzlich auch nach der Fusion der Kirchengemeinden bestehen.</a:t>
            </a:r>
            <a:endParaRPr lang="de-DE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172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1447800" y="1354138"/>
            <a:ext cx="6781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Was </a:t>
            </a:r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gehört zum örtlichen Kirchenvermögen?</a:t>
            </a:r>
          </a:p>
          <a:p>
            <a:pPr algn="ctr">
              <a:buFont typeface="Wingdings" pitchFamily="2" charset="2"/>
              <a:buNone/>
            </a:pPr>
            <a:endParaRPr lang="de-DE" sz="1200" b="1" u="sng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(§ 3 </a:t>
            </a:r>
            <a:r>
              <a:rPr lang="de-DE" sz="2000" dirty="0" err="1" smtClean="0">
                <a:solidFill>
                  <a:schemeClr val="tx1"/>
                </a:solidFill>
                <a:cs typeface="Times New Roman" pitchFamily="18" charset="0"/>
              </a:rPr>
              <a:t>Abs</a:t>
            </a:r>
            <a:r>
              <a:rPr lang="de-DE" sz="2000" dirty="0" err="1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.I,II</a:t>
            </a:r>
            <a:r>
              <a:rPr lang="de-DE" sz="20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KVO III)</a:t>
            </a:r>
            <a:endParaRPr lang="de-DE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1143000" y="2276873"/>
            <a:ext cx="7467600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das Vermögen der Kirchengemeinde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  <a:tab pos="268288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das </a:t>
            </a:r>
            <a:r>
              <a:rPr lang="de-DE" sz="1800" dirty="0">
                <a:solidFill>
                  <a:schemeClr val="tx1"/>
                </a:solidFill>
              </a:rPr>
              <a:t>Vermögen </a:t>
            </a:r>
            <a:r>
              <a:rPr lang="de-DE" sz="1800" dirty="0" smtClean="0">
                <a:solidFill>
                  <a:schemeClr val="tx1"/>
                </a:solidFill>
              </a:rPr>
              <a:t>der </a:t>
            </a:r>
            <a:r>
              <a:rPr lang="de-DE" sz="1800" dirty="0" err="1" smtClean="0">
                <a:solidFill>
                  <a:schemeClr val="tx1"/>
                </a:solidFill>
              </a:rPr>
              <a:t>Ortsfonde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smtClean="0">
                <a:solidFill>
                  <a:schemeClr val="tx1"/>
                </a:solidFill>
              </a:rPr>
              <a:t>und der sonstigen örtlichen </a:t>
            </a:r>
            <a:r>
              <a:rPr lang="de-DE" sz="1800" dirty="0">
                <a:solidFill>
                  <a:schemeClr val="tx1"/>
                </a:solidFill>
              </a:rPr>
              <a:t>Stiftungen und Anstalten (Ortsfondsvermögen</a:t>
            </a:r>
            <a:r>
              <a:rPr lang="de-DE" sz="1800" dirty="0" smtClean="0">
                <a:solidFill>
                  <a:schemeClr val="tx1"/>
                </a:solidFill>
              </a:rPr>
              <a:t>)</a:t>
            </a:r>
            <a:endParaRPr lang="de-DE" sz="1800" dirty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der </a:t>
            </a:r>
            <a:r>
              <a:rPr lang="de-DE" sz="1800" dirty="0">
                <a:solidFill>
                  <a:schemeClr val="tx1"/>
                </a:solidFill>
              </a:rPr>
              <a:t>Anteil der Kirchengemeinde an </a:t>
            </a:r>
            <a:r>
              <a:rPr lang="de-DE" sz="1800" dirty="0" smtClean="0">
                <a:solidFill>
                  <a:schemeClr val="tx1"/>
                </a:solidFill>
              </a:rPr>
              <a:t>Kirchensteuern und Zuweisungen </a:t>
            </a:r>
            <a:r>
              <a:rPr lang="de-DE" sz="1800" dirty="0">
                <a:solidFill>
                  <a:schemeClr val="tx1"/>
                </a:solidFill>
              </a:rPr>
              <a:t>aus dem </a:t>
            </a:r>
            <a:r>
              <a:rPr lang="de-DE" sz="1800" dirty="0" smtClean="0">
                <a:solidFill>
                  <a:schemeClr val="tx1"/>
                </a:solidFill>
              </a:rPr>
              <a:t>Kirchensteueraufkommen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die </a:t>
            </a:r>
            <a:r>
              <a:rPr lang="de-DE" sz="1800" dirty="0">
                <a:solidFill>
                  <a:schemeClr val="tx1"/>
                </a:solidFill>
              </a:rPr>
              <a:t>im Eigentum der Kirchengemeinde stehenden unbeweglichen und beweglichen Sachen, Rechte, Forderungen und sonstigen </a:t>
            </a:r>
            <a:r>
              <a:rPr lang="de-DE" sz="1800" dirty="0" smtClean="0">
                <a:solidFill>
                  <a:schemeClr val="tx1"/>
                </a:solidFill>
              </a:rPr>
              <a:t>Wirtschaftsgüter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Guthaben </a:t>
            </a:r>
            <a:r>
              <a:rPr lang="de-DE" sz="1800" dirty="0">
                <a:solidFill>
                  <a:schemeClr val="tx1"/>
                </a:solidFill>
              </a:rPr>
              <a:t>auf Konten 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Erträge </a:t>
            </a:r>
            <a:r>
              <a:rPr lang="de-DE" sz="1800" dirty="0">
                <a:solidFill>
                  <a:schemeClr val="tx1"/>
                </a:solidFill>
              </a:rPr>
              <a:t>von </a:t>
            </a:r>
            <a:r>
              <a:rPr lang="de-DE" sz="1800" dirty="0" err="1">
                <a:solidFill>
                  <a:schemeClr val="tx1"/>
                </a:solidFill>
              </a:rPr>
              <a:t>pfarrlichen</a:t>
            </a:r>
            <a:r>
              <a:rPr lang="de-DE" sz="1800" dirty="0">
                <a:solidFill>
                  <a:schemeClr val="tx1"/>
                </a:solidFill>
              </a:rPr>
              <a:t> und sonstigen kirchengemeindlichen Festen und Veranstaltungen, Sammlungen und Kollekten 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Spenden </a:t>
            </a:r>
            <a:r>
              <a:rPr lang="de-DE" sz="1800" dirty="0">
                <a:solidFill>
                  <a:schemeClr val="tx1"/>
                </a:solidFill>
              </a:rPr>
              <a:t>und sonstige Gaben für Zwecke der Kirchengemeinde.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124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125" name="Text Box 9"/>
          <p:cNvSpPr txBox="1">
            <a:spLocks noChangeArrowheads="1"/>
          </p:cNvSpPr>
          <p:nvPr/>
        </p:nvSpPr>
        <p:spPr bwMode="auto">
          <a:xfrm>
            <a:off x="1143000" y="1291408"/>
            <a:ext cx="7543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Was gehört nicht </a:t>
            </a:r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zum örtlichen </a:t>
            </a:r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Kirchenvermögen?</a:t>
            </a:r>
            <a:b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(§ 3 Abs. 3 KVO III)</a:t>
            </a:r>
            <a:endParaRPr lang="de-DE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5126" name="Text Box 10"/>
          <p:cNvSpPr txBox="1">
            <a:spLocks noChangeArrowheads="1"/>
          </p:cNvSpPr>
          <p:nvPr/>
        </p:nvSpPr>
        <p:spPr bwMode="auto">
          <a:xfrm>
            <a:off x="1259632" y="2708920"/>
            <a:ext cx="70866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Gelder aus Sammlungen und Kollekten aufgrund bischöflicher Anordnung 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Das </a:t>
            </a:r>
            <a:r>
              <a:rPr lang="de-DE" sz="2000" dirty="0" err="1" smtClean="0">
                <a:solidFill>
                  <a:schemeClr val="tx1"/>
                </a:solidFill>
              </a:rPr>
              <a:t>Pfründevermögen</a:t>
            </a:r>
            <a:r>
              <a:rPr lang="de-DE" sz="2000" dirty="0" smtClean="0">
                <a:solidFill>
                  <a:schemeClr val="tx1"/>
                </a:solidFill>
              </a:rPr>
              <a:t> 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err="1" smtClean="0">
                <a:solidFill>
                  <a:schemeClr val="tx1"/>
                </a:solidFill>
              </a:rPr>
              <a:t>Treugut</a:t>
            </a:r>
            <a:r>
              <a:rPr lang="de-DE" sz="2000" dirty="0" smtClean="0">
                <a:solidFill>
                  <a:schemeClr val="tx1"/>
                </a:solidFill>
              </a:rPr>
              <a:t>, das den Geistlichen als Amtsträgern von den Gebern zur freien Verfügung oder für einen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sz="2000" dirty="0">
                <a:solidFill>
                  <a:schemeClr val="tx1"/>
                </a:solidFill>
              </a:rPr>
              <a:t>außerhalb der </a:t>
            </a:r>
            <a:r>
              <a:rPr lang="de-DE" sz="2000" dirty="0" smtClean="0">
                <a:solidFill>
                  <a:schemeClr val="tx1"/>
                </a:solidFill>
              </a:rPr>
              <a:t>Vermögensverwaltung liegenden </a:t>
            </a:r>
            <a:r>
              <a:rPr lang="de-DE" sz="2000" dirty="0">
                <a:solidFill>
                  <a:schemeClr val="tx1"/>
                </a:solidFill>
              </a:rPr>
              <a:t>Zweck </a:t>
            </a:r>
            <a:r>
              <a:rPr lang="de-DE" sz="2000" dirty="0" smtClean="0">
                <a:solidFill>
                  <a:schemeClr val="tx1"/>
                </a:solidFill>
              </a:rPr>
              <a:t>überlassen worden ist (z.B. caritative Aufgaben)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Grundsatz: </a:t>
            </a:r>
            <a:br>
              <a:rPr lang="de-DE" sz="2000" dirty="0" smtClean="0">
                <a:solidFill>
                  <a:schemeClr val="tx1"/>
                </a:solidFill>
              </a:rPr>
            </a:br>
            <a:r>
              <a:rPr lang="de-DE" sz="2000" dirty="0" smtClean="0">
                <a:solidFill>
                  <a:schemeClr val="tx1"/>
                </a:solidFill>
              </a:rPr>
              <a:t>Im Zweifel ist anzunehmen, dass Zuwendungen an den Verwalter den verwalteten Rechtspersonen zugedacht sind.</a:t>
            </a:r>
            <a:endParaRPr lang="de-DE" sz="2000" dirty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None/>
            </a:pPr>
            <a:endParaRPr lang="de-DE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964432"/>
            <a:ext cx="6400800" cy="1752600"/>
          </a:xfrm>
        </p:spPr>
        <p:txBody>
          <a:bodyPr/>
          <a:lstStyle/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kern="1200" dirty="0" smtClean="0">
                <a:latin typeface="Arial" charset="0"/>
              </a:rPr>
              <a:t>Das Vermögen der bisherigen Kirchengemeinden behält über den Zeitpunkt der Fusion hinaus seine sachliche bzw. örtliche Zweckbindung  und ist im Sinne der ursprünglichen Zweckbindung zu verwenden. 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kern="1200" dirty="0" smtClean="0">
                <a:latin typeface="Arial" charset="0"/>
              </a:rPr>
              <a:t>Die stiftungsrechtlichen (Zweck-) Bindungen bleiben ebenfalls uneingeschränkt erhalten.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latin typeface="Arial" charset="0"/>
              </a:rPr>
              <a:t>Zugunsten einer Pfarrei zweckgebundene Spenden oder gar ganze Erbschaften zugunsten einer Pfarrei kommen ausschließlich dieser zu Gute. D.h. die Zweckbindung oder Auflagen von Schenkungen </a:t>
            </a:r>
            <a:r>
              <a:rPr lang="de-DE" sz="2000" u="sng" dirty="0" smtClean="0">
                <a:latin typeface="Arial" charset="0"/>
              </a:rPr>
              <a:t>müssen</a:t>
            </a:r>
            <a:r>
              <a:rPr lang="de-DE" sz="2000" dirty="0" smtClean="0">
                <a:latin typeface="Arial" charset="0"/>
              </a:rPr>
              <a:t> erfüllt werden.</a:t>
            </a:r>
            <a:r>
              <a:rPr lang="de-DE" sz="2000" kern="1200" dirty="0" smtClean="0">
                <a:latin typeface="Arial" charset="0"/>
              </a:rPr>
              <a:t> 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kern="1200" dirty="0" smtClean="0">
                <a:latin typeface="Arial" charset="0"/>
              </a:rPr>
              <a:t>Die Umwidmung einer sonstigen Zweckbindung ist nur durch einen einstimmigen Beschluss sämtlicher Mitglieder des einschlägigen Gremiums (PGR bzw. STR) oder mit Zustimmung des Ordinariates möglich. 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endParaRPr lang="de-DE" sz="1800" kern="1200" dirty="0" smtClean="0">
              <a:latin typeface="Arial" charset="0"/>
            </a:endParaRPr>
          </a:p>
          <a:p>
            <a:pPr marL="265113" indent="-265113" algn="l">
              <a:lnSpc>
                <a:spcPct val="80000"/>
              </a:lnSpc>
            </a:pPr>
            <a:endParaRPr lang="de-DE" sz="1500" dirty="0" smtClean="0">
              <a:latin typeface="Arial" charset="0"/>
            </a:endParaRPr>
          </a:p>
        </p:txBody>
      </p:sp>
      <p:pic>
        <p:nvPicPr>
          <p:cNvPr id="51204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5" name="Line 3"/>
          <p:cNvSpPr>
            <a:spLocks noChangeShapeType="1"/>
          </p:cNvSpPr>
          <p:nvPr/>
        </p:nvSpPr>
        <p:spPr bwMode="auto">
          <a:xfrm>
            <a:off x="900113" y="638175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1206" name="Line 3"/>
          <p:cNvSpPr>
            <a:spLocks noChangeShapeType="1"/>
          </p:cNvSpPr>
          <p:nvPr/>
        </p:nvSpPr>
        <p:spPr bwMode="auto">
          <a:xfrm>
            <a:off x="827088" y="1196752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143000" y="1268761"/>
            <a:ext cx="7543800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Auswirkungen der Fusion </a:t>
            </a:r>
            <a:r>
              <a:rPr lang="de-DE" sz="1800" b="1" u="sng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(2015) </a:t>
            </a:r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auf das Vermögen </a:t>
            </a:r>
            <a:r>
              <a:rPr lang="de-DE" sz="1800" b="1" u="sng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(§ 28 KVO III)</a:t>
            </a:r>
            <a:br>
              <a:rPr lang="de-DE" sz="1800" b="1" u="sng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</a:br>
            <a:endParaRPr lang="de-DE" sz="1100" b="1" u="sng" dirty="0" smtClean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1560" y="1772816"/>
            <a:ext cx="6400800" cy="2160240"/>
          </a:xfrm>
        </p:spPr>
        <p:txBody>
          <a:bodyPr/>
          <a:lstStyle/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kern="1200" dirty="0" smtClean="0">
                <a:latin typeface="Arial" charset="0"/>
              </a:rPr>
              <a:t>Die </a:t>
            </a:r>
            <a:r>
              <a:rPr lang="de-DE" sz="2400" kern="1200" dirty="0" err="1" smtClean="0">
                <a:latin typeface="Arial" charset="0"/>
              </a:rPr>
              <a:t>Kirchenfonde</a:t>
            </a:r>
            <a:r>
              <a:rPr lang="de-DE" sz="2400" kern="1200" dirty="0" smtClean="0">
                <a:latin typeface="Arial" charset="0"/>
              </a:rPr>
              <a:t> wurden nicht fusioniert. 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kern="1200" dirty="0" smtClean="0">
                <a:latin typeface="Arial" charset="0"/>
              </a:rPr>
              <a:t>Sie sind rechnerisch mit der neuen Kirchengemeinde vereinigt.  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kern="1200" dirty="0" smtClean="0">
                <a:latin typeface="Arial" charset="0"/>
              </a:rPr>
              <a:t>Ein möglicher  Erlös aus dem Verkauf von Kirchenfondsvermögen steht allein diesem zu und ist stiftungsgemäß zu verwenden. Das Grundvermögen ist dauerhaft zu erhalten. 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kern="1200" dirty="0" smtClean="0">
                <a:latin typeface="Arial" charset="0"/>
              </a:rPr>
              <a:t>Dort, wo ein Kirchenfond aufgelöst wird (z.B. durch Wegfall der Kirche, für deren Zweck er errichtet worden ist), fällt sein Vermögen an die neue Kirchengemeinde, welche Universalrechtsnachfolgerin des aufgelösten Kirchenfonds ist.</a:t>
            </a:r>
            <a:r>
              <a:rPr lang="de-DE" sz="2400" dirty="0" smtClean="0">
                <a:latin typeface="Arial" charset="0"/>
              </a:rPr>
              <a:t> </a:t>
            </a:r>
          </a:p>
          <a:p>
            <a:pPr marL="265113" indent="-265113" algn="l"/>
            <a:endParaRPr lang="de-DE" sz="2400" dirty="0" smtClean="0">
              <a:latin typeface="Arial" charset="0"/>
            </a:endParaRPr>
          </a:p>
          <a:p>
            <a:pPr marL="265113" indent="-265113" algn="l"/>
            <a:endParaRPr lang="de-DE" sz="1900" dirty="0" smtClean="0">
              <a:latin typeface="Arial" charset="0"/>
            </a:endParaRPr>
          </a:p>
        </p:txBody>
      </p:sp>
      <p:pic>
        <p:nvPicPr>
          <p:cNvPr id="50180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Line 3"/>
          <p:cNvSpPr>
            <a:spLocks noChangeShapeType="1"/>
          </p:cNvSpPr>
          <p:nvPr/>
        </p:nvSpPr>
        <p:spPr bwMode="auto">
          <a:xfrm>
            <a:off x="900113" y="638175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0182" name="Line 3"/>
          <p:cNvSpPr>
            <a:spLocks noChangeShapeType="1"/>
          </p:cNvSpPr>
          <p:nvPr/>
        </p:nvSpPr>
        <p:spPr bwMode="auto">
          <a:xfrm>
            <a:off x="900113" y="1196752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1143000" y="1268761"/>
            <a:ext cx="7543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Auswirkungen der Fusion auf das Vermögen</a:t>
            </a:r>
            <a:b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</a:br>
            <a:endParaRPr lang="de-DE" sz="2400" b="1" u="sng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331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3317" name="Text Box 9"/>
          <p:cNvSpPr txBox="1">
            <a:spLocks noChangeArrowheads="1"/>
          </p:cNvSpPr>
          <p:nvPr/>
        </p:nvSpPr>
        <p:spPr bwMode="auto">
          <a:xfrm>
            <a:off x="1524000" y="1280646"/>
            <a:ext cx="6781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 b="1" u="sng" dirty="0">
                <a:solidFill>
                  <a:schemeClr val="tx1"/>
                </a:solidFill>
                <a:cs typeface="Times New Roman" pitchFamily="18" charset="0"/>
              </a:rPr>
              <a:t>Die Organe </a:t>
            </a:r>
            <a:r>
              <a:rPr lang="de-DE" sz="3200" b="1" u="sng" dirty="0" smtClean="0">
                <a:solidFill>
                  <a:schemeClr val="tx1"/>
                </a:solidFill>
                <a:cs typeface="Times New Roman" pitchFamily="18" charset="0"/>
              </a:rPr>
              <a:t>der örtlichen Vermögensverwaltung (§6 KVO III) </a:t>
            </a:r>
            <a:endParaRPr lang="de-DE" sz="3200" b="1" u="sng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3319" name="Text Box 12"/>
          <p:cNvSpPr txBox="1">
            <a:spLocks noChangeArrowheads="1"/>
          </p:cNvSpPr>
          <p:nvPr/>
        </p:nvSpPr>
        <p:spPr bwMode="auto">
          <a:xfrm>
            <a:off x="1347936" y="2855838"/>
            <a:ext cx="62484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3200" dirty="0" smtClean="0">
                <a:solidFill>
                  <a:schemeClr val="tx1"/>
                </a:solidFill>
              </a:rPr>
              <a:t>der Pfarrgemeinderat</a:t>
            </a:r>
            <a:endParaRPr lang="de-DE" sz="3200" dirty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3200" dirty="0" smtClean="0">
                <a:solidFill>
                  <a:schemeClr val="tx1"/>
                </a:solidFill>
              </a:rPr>
              <a:t>der </a:t>
            </a:r>
            <a:r>
              <a:rPr lang="de-DE" sz="3200" dirty="0">
                <a:solidFill>
                  <a:schemeClr val="tx1"/>
                </a:solidFill>
              </a:rPr>
              <a:t>Stiftungsrat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3200" dirty="0" smtClean="0">
                <a:solidFill>
                  <a:schemeClr val="tx1"/>
                </a:solidFill>
              </a:rPr>
              <a:t>der </a:t>
            </a:r>
            <a:r>
              <a:rPr lang="de-DE" sz="3200" dirty="0">
                <a:solidFill>
                  <a:schemeClr val="tx1"/>
                </a:solidFill>
              </a:rPr>
              <a:t>Pfarrer als Vorsitzender des Stiftungsrats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2490</Words>
  <Application>Microsoft Office PowerPoint</Application>
  <PresentationFormat>Bildschirmpräsentation (4:3)</PresentationFormat>
  <Paragraphs>279</Paragraphs>
  <Slides>30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30</vt:i4>
      </vt:variant>
    </vt:vector>
  </HeadingPairs>
  <TitlesOfParts>
    <vt:vector size="38" baseType="lpstr">
      <vt:lpstr>Arial</vt:lpstr>
      <vt:lpstr>Calibri</vt:lpstr>
      <vt:lpstr>Times New Roman</vt:lpstr>
      <vt:lpstr>Wingdings</vt:lpstr>
      <vt:lpstr>Standarddesign</vt:lpstr>
      <vt:lpstr>1_Benutzerdefiniertes Design</vt:lpstr>
      <vt:lpstr>2_Benutzerdefiniertes Design</vt:lpstr>
      <vt:lpstr>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Franz Zuber</dc:creator>
  <cp:lastModifiedBy>Muth Klaus</cp:lastModifiedBy>
  <cp:revision>251</cp:revision>
  <cp:lastPrinted>2018-08-31T14:22:18Z</cp:lastPrinted>
  <dcterms:created xsi:type="dcterms:W3CDTF">2006-01-27T11:16:53Z</dcterms:created>
  <dcterms:modified xsi:type="dcterms:W3CDTF">2020-10-16T05:51:40Z</dcterms:modified>
</cp:coreProperties>
</file>